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8"/>
  </p:notesMasterIdLst>
  <p:sldIdLst>
    <p:sldId id="869" r:id="rId2"/>
    <p:sldId id="1122" r:id="rId3"/>
    <p:sldId id="1123" r:id="rId4"/>
    <p:sldId id="1124" r:id="rId5"/>
    <p:sldId id="1126" r:id="rId6"/>
    <p:sldId id="1127" r:id="rId7"/>
    <p:sldId id="1121" r:id="rId8"/>
    <p:sldId id="1160" r:id="rId9"/>
    <p:sldId id="1128" r:id="rId10"/>
    <p:sldId id="1132" r:id="rId11"/>
    <p:sldId id="1130" r:id="rId12"/>
    <p:sldId id="1133" r:id="rId13"/>
    <p:sldId id="1134" r:id="rId14"/>
    <p:sldId id="1161" r:id="rId15"/>
    <p:sldId id="1135" r:id="rId16"/>
    <p:sldId id="1136" r:id="rId17"/>
    <p:sldId id="1137" r:id="rId18"/>
    <p:sldId id="1162" r:id="rId19"/>
    <p:sldId id="1163" r:id="rId20"/>
    <p:sldId id="1164" r:id="rId21"/>
    <p:sldId id="1165" r:id="rId22"/>
    <p:sldId id="1167" r:id="rId23"/>
    <p:sldId id="1166" r:id="rId24"/>
    <p:sldId id="1120" r:id="rId25"/>
    <p:sldId id="1138" r:id="rId26"/>
    <p:sldId id="1139" r:id="rId27"/>
    <p:sldId id="1140" r:id="rId28"/>
    <p:sldId id="1141" r:id="rId29"/>
    <p:sldId id="1142" r:id="rId30"/>
    <p:sldId id="1143" r:id="rId31"/>
    <p:sldId id="1144" r:id="rId32"/>
    <p:sldId id="1145" r:id="rId33"/>
    <p:sldId id="1146" r:id="rId34"/>
    <p:sldId id="1147" r:id="rId35"/>
    <p:sldId id="1148" r:id="rId36"/>
    <p:sldId id="1149" r:id="rId37"/>
    <p:sldId id="1150" r:id="rId38"/>
    <p:sldId id="1151" r:id="rId39"/>
    <p:sldId id="1152" r:id="rId40"/>
    <p:sldId id="1153" r:id="rId41"/>
    <p:sldId id="1154" r:id="rId42"/>
    <p:sldId id="1155" r:id="rId43"/>
    <p:sldId id="1156" r:id="rId44"/>
    <p:sldId id="1157" r:id="rId45"/>
    <p:sldId id="1158" r:id="rId46"/>
    <p:sldId id="1159"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52D27"/>
    <a:srgbClr val="4A7EBB"/>
    <a:srgbClr val="E7E7E9"/>
    <a:srgbClr val="FBFBFA"/>
    <a:srgbClr val="99D3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8529" autoAdjust="0"/>
  </p:normalViewPr>
  <p:slideViewPr>
    <p:cSldViewPr snapToGrid="0">
      <p:cViewPr varScale="1">
        <p:scale>
          <a:sx n="94" d="100"/>
          <a:sy n="94" d="100"/>
        </p:scale>
        <p:origin x="888" y="7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image" Target="../media/image2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20.wmf"/><Relationship Id="rId1" Type="http://schemas.openxmlformats.org/officeDocument/2006/relationships/image" Target="../media/image4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14C9EB-6DB0-4253-A534-AA6AC3B617E1}" type="datetimeFigureOut">
              <a:rPr lang="en-US" smtClean="0"/>
              <a:t>5/11/2025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B17C66-5E86-48FA-A33E-66AB0EC7811B}"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“Good morning everyone. My name is Tuan Anh, and today I’ll be presenting on </a:t>
            </a:r>
            <a:r>
              <a:rPr lang="en-US" sz="1800" b="1" dirty="0"/>
              <a:t>BASIC TRANSFORMATIONS &amp; HISTOGRAM ANALYSIS</a:t>
            </a:r>
          </a:p>
          <a:p>
            <a:pPr marL="0" marR="0">
              <a:lnSpc>
                <a:spcPct val="107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 fundamental technique used to enhance image quality before deeper analysis.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defRPr/>
            </a:pPr>
            <a:fld id="{5F50AAC1-4EE4-4FE2-A69A-27F3AB419ED0}" type="slidenum">
              <a:rPr kumimoji="0" lang="ko-KR" altLang="en-US" sz="1200" b="0" i="0" u="none" strike="noStrike" kern="1200" cap="none" spc="0" normalizeH="0" baseline="0" noProof="0" smtClean="0">
                <a:ln>
                  <a:noFill/>
                </a:ln>
                <a:solidFill>
                  <a:prstClr val="black"/>
                </a:solidFill>
                <a:effectLst/>
                <a:uLnTx/>
                <a:uFillTx/>
                <a:latin typeface="Malgun Gothic"/>
                <a:ea typeface="Malgun Gothic" pitchFamily="50" charset="-127"/>
                <a:cs typeface="+mn-cs"/>
              </a:rPr>
              <a:t>1</a:t>
            </a:fld>
            <a:endParaRPr kumimoji="0" lang="ko-KR" altLang="en-US" sz="1200" b="0" i="0" u="none" strike="noStrike" kern="1200" cap="none" spc="0" normalizeH="0" baseline="0" noProof="0">
              <a:ln>
                <a:noFill/>
              </a:ln>
              <a:solidFill>
                <a:prstClr val="black"/>
              </a:solidFill>
              <a:effectLst/>
              <a:uLnTx/>
              <a:uFillTx/>
              <a:latin typeface="Malgun Gothic"/>
              <a:ea typeface="Malgun Gothic" pitchFamily="50" charset="-127"/>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sz="1800" b="1" dirty="0">
                <a:effectLst/>
                <a:latin typeface="Times New Roman" panose="02020603050405020304" pitchFamily="18" charset="0"/>
                <a:ea typeface="Times New Roman" panose="02020603050405020304" pitchFamily="18" charset="0"/>
              </a:rPr>
              <a:t>Another is gray-level slicing, which highlights a specific range of gray values to isolate certain features.</a:t>
            </a:r>
          </a:p>
          <a:p>
            <a:r>
              <a:rPr lang="en-US"/>
              <a:t>Other internal organs remain clearly visible.</a:t>
            </a: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10</a:t>
            </a:fld>
            <a:endParaRPr lang="en-US"/>
          </a:p>
        </p:txBody>
      </p:sp>
    </p:spTree>
    <p:extLst>
      <p:ext uri="{BB962C8B-B14F-4D97-AF65-F5344CB8AC3E}">
        <p14:creationId xmlns:p14="http://schemas.microsoft.com/office/powerpoint/2010/main" val="4257417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“Now let’s move into histograms. A histogram shows how often each gray level appears in the image. From this, we can tell whether an image is underexposed, overexposed, or low in contrast.</a:t>
            </a:r>
          </a:p>
          <a:p>
            <a:r>
              <a:rPr lang="en-US" dirty="0"/>
              <a:t>For example, if most of the pixel values are clustered toward the left side of the histogram, the image is likely too dark — underexposed. If they are grouped toward the right, the image may be too bright — overexposed.</a:t>
            </a:r>
          </a:p>
          <a:p>
            <a:r>
              <a:rPr lang="en-US" dirty="0"/>
              <a:t>A well-contrasted image typically has a histogram that stretches across a wide range of intensities. On the other hand, a low-contrast image will have a narrow histogram, meaning most pixels fall within a small range of gray levels.</a:t>
            </a:r>
          </a:p>
          <a:p>
            <a:r>
              <a:rPr lang="en-US" dirty="0"/>
              <a:t>Histogram analysis helps us decide whether and how we should adjust the image to improve its visual quality.” We need to adjust the image so that the histogram changes from this shape to something like this</a:t>
            </a:r>
          </a:p>
          <a:p>
            <a:r>
              <a:rPr lang="en-US" dirty="0"/>
              <a:t>The histogram has the following formula:</a:t>
            </a:r>
          </a:p>
          <a:p>
            <a:r>
              <a:rPr lang="en-US" dirty="0"/>
              <a:t>To simplify the calculations, we can normalize the histogram by converting absolute counts into probabilities, making it independent of the image size.</a:t>
            </a:r>
          </a:p>
          <a:p>
            <a:endParaRPr lang="en-US" dirty="0"/>
          </a:p>
          <a:p>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11</a:t>
            </a:fld>
            <a:endParaRPr lang="en-US"/>
          </a:p>
        </p:txBody>
      </p:sp>
    </p:spTree>
    <p:extLst>
      <p:ext uri="{BB962C8B-B14F-4D97-AF65-F5344CB8AC3E}">
        <p14:creationId xmlns:p14="http://schemas.microsoft.com/office/powerpoint/2010/main" val="38951865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12</a:t>
            </a:fld>
            <a:endParaRPr lang="en-US"/>
          </a:p>
        </p:txBody>
      </p:sp>
    </p:spTree>
    <p:extLst>
      <p:ext uri="{BB962C8B-B14F-4D97-AF65-F5344CB8AC3E}">
        <p14:creationId xmlns:p14="http://schemas.microsoft.com/office/powerpoint/2010/main" val="2930963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CDF (Cumulative Distribution Function) maps original pixel values to new ones based on cumulative probability.</a:t>
            </a:r>
          </a:p>
          <a:p>
            <a:r>
              <a:rPr lang="en-US" dirty="0"/>
              <a:t>Helps spread intensity levels across the full range [0,255][0, 255][0,255], enhancing contrast.</a:t>
            </a:r>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13</a:t>
            </a:fld>
            <a:endParaRPr lang="en-US"/>
          </a:p>
        </p:txBody>
      </p:sp>
    </p:spTree>
    <p:extLst>
      <p:ext uri="{BB962C8B-B14F-4D97-AF65-F5344CB8AC3E}">
        <p14:creationId xmlns:p14="http://schemas.microsoft.com/office/powerpoint/2010/main" val="220302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CDF (Cumulative Distribution Function) maps original pixel values to new ones based on cumulative probability.</a:t>
            </a:r>
          </a:p>
          <a:p>
            <a:r>
              <a:rPr lang="en-US" dirty="0"/>
              <a:t>Helps spread intensity levels across the full range [0,255][0, 255][0,255], enhancing contrast.</a:t>
            </a:r>
          </a:p>
          <a:p>
            <a:r>
              <a:rPr lang="en-US" dirty="0"/>
              <a:t>It tells us how intensities are </a:t>
            </a:r>
            <a:r>
              <a:rPr lang="en-US" b="1" dirty="0"/>
              <a:t>distributed</a:t>
            </a:r>
            <a:r>
              <a:rPr lang="en-US" dirty="0"/>
              <a:t> and </a:t>
            </a:r>
            <a:r>
              <a:rPr lang="en-US" b="1" dirty="0"/>
              <a:t>accumulated</a:t>
            </a:r>
            <a:r>
              <a:rPr lang="en-US" dirty="0"/>
              <a:t> throughout the image.</a:t>
            </a:r>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14</a:t>
            </a:fld>
            <a:endParaRPr lang="en-US"/>
          </a:p>
        </p:txBody>
      </p:sp>
    </p:spTree>
    <p:extLst>
      <p:ext uri="{BB962C8B-B14F-4D97-AF65-F5344CB8AC3E}">
        <p14:creationId xmlns:p14="http://schemas.microsoft.com/office/powerpoint/2010/main" val="1044825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"Let’s look at an example. Suppose we have an image with intensity level </a:t>
            </a:r>
            <a:r>
              <a:rPr lang="en-US" dirty="0" err="1"/>
              <a:t>rk</a:t>
            </a:r>
            <a:r>
              <a:rPr lang="en-US" dirty="0"/>
              <a:t>, where the number of pixels at that level is </a:t>
            </a:r>
            <a:r>
              <a:rPr lang="en-US" dirty="0" err="1"/>
              <a:t>nk</a:t>
            </a:r>
            <a:r>
              <a:rPr lang="en-US" dirty="0"/>
              <a:t>​, and the corresponding probability of occurrence is p(</a:t>
            </a:r>
            <a:r>
              <a:rPr lang="en-US" dirty="0" err="1"/>
              <a:t>rk</a:t>
            </a:r>
            <a:r>
              <a:rPr lang="en-US" dirty="0"/>
              <a:t>)</a:t>
            </a:r>
          </a:p>
          <a:p>
            <a:r>
              <a:rPr lang="en-US" dirty="0"/>
              <a:t>"After performing the calculations using the CDF function, we obtain the corresponding output intensity levels s as follows:“</a:t>
            </a:r>
          </a:p>
          <a:p>
            <a:r>
              <a:rPr lang="en-US" dirty="0"/>
              <a:t>"As we can see, the histogram after equalization is more spread out and balanced compared to the original one. This indicates that the contrast has been enhanced, making the image details more visible and easier to analyze."</a:t>
            </a:r>
          </a:p>
          <a:p>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15</a:t>
            </a:fld>
            <a:endParaRPr lang="en-US"/>
          </a:p>
        </p:txBody>
      </p:sp>
    </p:spTree>
    <p:extLst>
      <p:ext uri="{BB962C8B-B14F-4D97-AF65-F5344CB8AC3E}">
        <p14:creationId xmlns:p14="http://schemas.microsoft.com/office/powerpoint/2010/main" val="32556278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b="1" dirty="0"/>
              <a:t>"These are the images and their corresponding histograms. The first image is the original one with poor contrast. The second image is the result of applying histogram equalization using my own implementation. The third image shows the result using OpenCV’s built-in function.“</a:t>
            </a:r>
          </a:p>
          <a:p>
            <a:r>
              <a:rPr lang="en-US" dirty="0"/>
              <a:t>Both methods significantly improve contrast. The overall appearance is similar, but slight differences in intensity levels may appear. but slight differences in intensity levels may appear due to rounding behavior and precision. Both approaches achieve the goal of contrast enhancement but OpenCV’s method offers simplicity and efficiency.</a:t>
            </a:r>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16</a:t>
            </a:fld>
            <a:endParaRPr lang="en-US"/>
          </a:p>
        </p:txBody>
      </p:sp>
    </p:spTree>
    <p:extLst>
      <p:ext uri="{BB962C8B-B14F-4D97-AF65-F5344CB8AC3E}">
        <p14:creationId xmlns:p14="http://schemas.microsoft.com/office/powerpoint/2010/main" val="4060631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Histogram Equalization aims to redistribute the pixel intensities across the full range of values, it depends on the input image's histogram and may produce results that are not always visually pleasing, especially in cases where the image has a skewed intensity distribution.</a:t>
            </a:r>
          </a:p>
          <a:p>
            <a:r>
              <a:rPr lang="en-US" dirty="0"/>
              <a:t>Histogram Matching is a technique that is often used when Histogram Equalization is not sufficient or when you want the output image to match a specific desired appearance</a:t>
            </a:r>
          </a:p>
          <a:p>
            <a:r>
              <a:rPr lang="en-US" dirty="0"/>
              <a:t>Histogram Matching allows for more control by transforming the input image's histogram to match a reference image's histogram, ensuring the output image has the desired contrast and brightness characteristics, regardless of the input image's original distribution.</a:t>
            </a:r>
          </a:p>
          <a:p>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17</a:t>
            </a:fld>
            <a:endParaRPr lang="en-US"/>
          </a:p>
        </p:txBody>
      </p:sp>
    </p:spTree>
    <p:extLst>
      <p:ext uri="{BB962C8B-B14F-4D97-AF65-F5344CB8AC3E}">
        <p14:creationId xmlns:p14="http://schemas.microsoft.com/office/powerpoint/2010/main" val="10853998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b="1" dirty="0">
                <a:latin typeface="Times New Roman" panose="02020603050405020304" pitchFamily="18" charset="0"/>
                <a:cs typeface="Times New Roman" panose="02020603050405020304" pitchFamily="18" charset="0"/>
              </a:rPr>
              <a:t>Step 1: We’ll </a:t>
            </a:r>
            <a:r>
              <a:rPr lang="en-US" dirty="0">
                <a:latin typeface="Times New Roman" panose="02020603050405020304" pitchFamily="18" charset="0"/>
                <a:cs typeface="Times New Roman" panose="02020603050405020304" pitchFamily="18" charset="0"/>
              </a:rPr>
              <a:t>Compute the cumulative distribution function (CDF) from the input image's histogram:</a:t>
            </a: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18</a:t>
            </a:fld>
            <a:endParaRPr lang="en-US"/>
          </a:p>
        </p:txBody>
      </p:sp>
    </p:spTree>
    <p:extLst>
      <p:ext uri="{BB962C8B-B14F-4D97-AF65-F5344CB8AC3E}">
        <p14:creationId xmlns:p14="http://schemas.microsoft.com/office/powerpoint/2010/main" val="10183164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Next, we compute </a:t>
            </a:r>
            <a:r>
              <a:rPr lang="en-US" dirty="0">
                <a:latin typeface="Times New Roman" panose="02020603050405020304" pitchFamily="18" charset="0"/>
                <a:cs typeface="Times New Roman" panose="02020603050405020304" pitchFamily="18" charset="0"/>
              </a:rPr>
              <a:t>the Specified Histogram CDF</a:t>
            </a: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19</a:t>
            </a:fld>
            <a:endParaRPr lang="en-US"/>
          </a:p>
        </p:txBody>
      </p:sp>
    </p:spTree>
    <p:extLst>
      <p:ext uri="{BB962C8B-B14F-4D97-AF65-F5344CB8AC3E}">
        <p14:creationId xmlns:p14="http://schemas.microsoft.com/office/powerpoint/2010/main" val="3830925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dirty="0"/>
              <a:t>Why is this important?</a:t>
            </a:r>
            <a:br>
              <a:rPr lang="en-US" sz="2800" dirty="0"/>
            </a:br>
            <a:r>
              <a:rPr lang="en-US" sz="2800" dirty="0"/>
              <a:t>In many real-world scenarios — such as medical imaging or low-light photography — raw images often suffer from </a:t>
            </a:r>
            <a:r>
              <a:rPr lang="en-US" sz="2800" b="1" dirty="0"/>
              <a:t>poor contrast</a:t>
            </a:r>
            <a:r>
              <a:rPr lang="en-US" sz="2800" dirty="0"/>
              <a:t> or </a:t>
            </a:r>
            <a:r>
              <a:rPr lang="en-US" sz="2800" b="1" dirty="0"/>
              <a:t>uneven brightness</a:t>
            </a:r>
            <a:r>
              <a:rPr lang="en-US" sz="2800" dirty="0"/>
              <a:t>. This can seriously hinder later image processing tasks.</a:t>
            </a:r>
            <a:br>
              <a:rPr lang="en-US" sz="2800" dirty="0"/>
            </a:br>
            <a:r>
              <a:rPr lang="en-US" sz="2800" dirty="0"/>
              <a:t>Take a look at the image on the left, which is an imbalanced grayscale image: some details are </a:t>
            </a:r>
            <a:r>
              <a:rPr lang="en-US" sz="2800" b="1" dirty="0"/>
              <a:t>unclear</a:t>
            </a:r>
            <a:r>
              <a:rPr lang="en-US" sz="2800" dirty="0"/>
              <a:t>, and others are </a:t>
            </a:r>
            <a:r>
              <a:rPr lang="en-US" sz="2800" b="1" dirty="0"/>
              <a:t>too dark to see properly</a:t>
            </a:r>
            <a:r>
              <a:rPr lang="en-US" sz="2800" dirty="0"/>
              <a:t>.</a:t>
            </a:r>
            <a:br>
              <a:rPr lang="en-US" sz="2800" dirty="0"/>
            </a:br>
            <a:r>
              <a:rPr lang="en-US" sz="2800" b="1" dirty="0"/>
              <a:t>Intensity transformation</a:t>
            </a:r>
            <a:r>
              <a:rPr lang="en-US" sz="2800" dirty="0"/>
              <a:t> provides an effective way to </a:t>
            </a:r>
            <a:r>
              <a:rPr lang="en-US" sz="2800" b="1" dirty="0"/>
              <a:t>pre-process</a:t>
            </a:r>
            <a:r>
              <a:rPr lang="en-US" sz="2800" dirty="0"/>
              <a:t> and </a:t>
            </a:r>
            <a:r>
              <a:rPr lang="en-US" sz="2800" b="1" dirty="0"/>
              <a:t>enhance</a:t>
            </a:r>
            <a:r>
              <a:rPr lang="en-US" sz="2800" dirty="0"/>
              <a:t> such images by redistributing brightness levels and improving visibility of important 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image on the right is the result of applying an intensity transformation.</a:t>
            </a:r>
            <a:br>
              <a:rPr lang="en-US" dirty="0"/>
            </a:br>
            <a:r>
              <a:rPr lang="en-US" dirty="0"/>
              <a:t>We can clearly see more details, including some that were previously hidden in the darker regions of the original image.</a:t>
            </a:r>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2</a:t>
            </a:fld>
            <a:endParaRPr lang="en-US"/>
          </a:p>
        </p:txBody>
      </p:sp>
    </p:spTree>
    <p:extLst>
      <p:ext uri="{BB962C8B-B14F-4D97-AF65-F5344CB8AC3E}">
        <p14:creationId xmlns:p14="http://schemas.microsoft.com/office/powerpoint/2010/main" val="10751065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In this part, we introduce histogram matching using discrete quantities. The goal is to adjust the gray levels of a source image so that its histogram closely resembles that of a target image.“</a:t>
            </a:r>
          </a:p>
          <a:p>
            <a:r>
              <a:rPr lang="en-US" dirty="0"/>
              <a:t>"Now, for each gray level in the source image, we look for the closest matching CDF value in the target image.</a:t>
            </a:r>
            <a:br>
              <a:rPr lang="en-US" dirty="0"/>
            </a:br>
            <a:r>
              <a:rPr lang="en-US" dirty="0"/>
              <a:t>This gives us a mapping from source levels to target levels — essentially a lookup table.“</a:t>
            </a:r>
          </a:p>
          <a:p>
            <a:r>
              <a:rPr lang="en-US" dirty="0"/>
              <a:t>"Once we have the mapping table, we apply it to every pixel in the source image.</a:t>
            </a:r>
            <a:br>
              <a:rPr lang="en-US" dirty="0"/>
            </a:br>
            <a:r>
              <a:rPr lang="en-US" dirty="0"/>
              <a:t>This replaces each pixel value with the corresponding value from the target image, completing the histogram matching."</a:t>
            </a:r>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20</a:t>
            </a:fld>
            <a:endParaRPr lang="en-US"/>
          </a:p>
        </p:txBody>
      </p:sp>
    </p:spTree>
    <p:extLst>
      <p:ext uri="{BB962C8B-B14F-4D97-AF65-F5344CB8AC3E}">
        <p14:creationId xmlns:p14="http://schemas.microsoft.com/office/powerpoint/2010/main" val="1823225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In this part, we introduce histogram matching using discrete quantities. The goal is to adjust the gray levels of a source image so that its histogram closely resembles that of a target image.“</a:t>
            </a:r>
          </a:p>
          <a:p>
            <a:r>
              <a:rPr lang="en-US" dirty="0"/>
              <a:t>"Now, for each gray level in the source image, we look for the closest matching CDF value in the target image.</a:t>
            </a:r>
            <a:br>
              <a:rPr lang="en-US" dirty="0"/>
            </a:br>
            <a:r>
              <a:rPr lang="en-US" dirty="0"/>
              <a:t>This gives us a mapping from source levels to target levels — essentially a lookup table.“</a:t>
            </a:r>
          </a:p>
          <a:p>
            <a:r>
              <a:rPr lang="en-US" dirty="0"/>
              <a:t>"Once we have the mapping table, we apply it to every pixel in the source image.</a:t>
            </a:r>
            <a:br>
              <a:rPr lang="en-US" dirty="0"/>
            </a:br>
            <a:r>
              <a:rPr lang="en-US" dirty="0"/>
              <a:t>This replaces each pixel value with the corresponding value from the target image, completing the histogram matching."</a:t>
            </a:r>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21</a:t>
            </a:fld>
            <a:endParaRPr lang="en-US"/>
          </a:p>
        </p:txBody>
      </p:sp>
    </p:spTree>
    <p:extLst>
      <p:ext uri="{BB962C8B-B14F-4D97-AF65-F5344CB8AC3E}">
        <p14:creationId xmlns:p14="http://schemas.microsoft.com/office/powerpoint/2010/main" val="8122960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Compared to histogram equalization, histogram matching often gives a more visually pleasing result.</a:t>
            </a:r>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22</a:t>
            </a:fld>
            <a:endParaRPr lang="en-US"/>
          </a:p>
        </p:txBody>
      </p:sp>
    </p:spTree>
    <p:extLst>
      <p:ext uri="{BB962C8B-B14F-4D97-AF65-F5344CB8AC3E}">
        <p14:creationId xmlns:p14="http://schemas.microsoft.com/office/powerpoint/2010/main" val="218931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23</a:t>
            </a:fld>
            <a:endParaRPr lang="en-US"/>
          </a:p>
        </p:txBody>
      </p:sp>
    </p:spTree>
    <p:extLst>
      <p:ext uri="{BB962C8B-B14F-4D97-AF65-F5344CB8AC3E}">
        <p14:creationId xmlns:p14="http://schemas.microsoft.com/office/powerpoint/2010/main" val="7756232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24</a:t>
            </a:fld>
            <a:endParaRPr lang="en-US"/>
          </a:p>
        </p:txBody>
      </p:sp>
    </p:spTree>
    <p:extLst>
      <p:ext uri="{BB962C8B-B14F-4D97-AF65-F5344CB8AC3E}">
        <p14:creationId xmlns:p14="http://schemas.microsoft.com/office/powerpoint/2010/main" val="2006992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In another example, the image on the left has </a:t>
            </a:r>
            <a:r>
              <a:rPr lang="en-US" b="1" dirty="0"/>
              <a:t>low contrast</a:t>
            </a:r>
            <a:r>
              <a:rPr lang="en-US" dirty="0"/>
              <a:t>.</a:t>
            </a:r>
            <a:br>
              <a:rPr lang="en-US" dirty="0"/>
            </a:br>
            <a:r>
              <a:rPr lang="en-US" dirty="0"/>
              <a:t>The details appear </a:t>
            </a:r>
            <a:r>
              <a:rPr lang="en-US" b="1" dirty="0"/>
              <a:t>blurred</a:t>
            </a:r>
            <a:r>
              <a:rPr lang="en-US" dirty="0"/>
              <a:t>, </a:t>
            </a:r>
            <a:r>
              <a:rPr lang="en-US" b="1" dirty="0"/>
              <a:t>unclear</a:t>
            </a:r>
            <a:r>
              <a:rPr lang="en-US" dirty="0"/>
              <a:t>, and the overall image looks </a:t>
            </a:r>
            <a:r>
              <a:rPr lang="en-US" b="1" dirty="0"/>
              <a:t>dark</a:t>
            </a:r>
            <a:r>
              <a:rPr lang="en-US" dirty="0"/>
              <a:t>.</a:t>
            </a:r>
            <a:br>
              <a:rPr lang="en-US" dirty="0"/>
            </a:br>
            <a:r>
              <a:rPr lang="en-US" dirty="0"/>
              <a:t>After applying an </a:t>
            </a:r>
            <a:r>
              <a:rPr lang="en-US" b="1" dirty="0"/>
              <a:t>intensity transformation</a:t>
            </a:r>
            <a:r>
              <a:rPr lang="en-US" dirty="0"/>
              <a:t>, the result on the right shows </a:t>
            </a:r>
            <a:r>
              <a:rPr lang="en-US" b="1" dirty="0"/>
              <a:t>higher contrast</a:t>
            </a:r>
            <a:r>
              <a:rPr lang="en-US" dirty="0"/>
              <a:t>, with </a:t>
            </a:r>
            <a:r>
              <a:rPr lang="en-US" b="1" dirty="0"/>
              <a:t>sharper and more visible details</a:t>
            </a:r>
            <a:r>
              <a:rPr lang="en-US" dirty="0"/>
              <a:t>.</a:t>
            </a:r>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3</a:t>
            </a:fld>
            <a:endParaRPr lang="en-US"/>
          </a:p>
        </p:txBody>
      </p:sp>
    </p:spTree>
    <p:extLst>
      <p:ext uri="{BB962C8B-B14F-4D97-AF65-F5344CB8AC3E}">
        <p14:creationId xmlns:p14="http://schemas.microsoft.com/office/powerpoint/2010/main" val="156482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sz="1800" b="1" dirty="0">
                <a:effectLst/>
                <a:latin typeface="Times New Roman" panose="02020603050405020304" pitchFamily="18" charset="0"/>
                <a:ea typeface="Times New Roman" panose="02020603050405020304" pitchFamily="18" charset="0"/>
              </a:rPr>
              <a:t>Our goals today are simple. First, we’ll explore the core concept of intensity transformation. Then, we’ll look at some common transformation techniques and see how they affect images. Finally, we’ll cover histogram-based methods like equalization and matching.”</a:t>
            </a: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4</a:t>
            </a:fld>
            <a:endParaRPr lang="en-US"/>
          </a:p>
        </p:txBody>
      </p:sp>
    </p:spTree>
    <p:extLst>
      <p:ext uri="{BB962C8B-B14F-4D97-AF65-F5344CB8AC3E}">
        <p14:creationId xmlns:p14="http://schemas.microsoft.com/office/powerpoint/2010/main" val="3903268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“Here’s the roadmap for this talk. We’ll start with basic transformations, then move into histogram analysis. After that, we’ll conclude with key takeaways and applications.”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5</a:t>
            </a:fld>
            <a:endParaRPr lang="en-US"/>
          </a:p>
        </p:txBody>
      </p:sp>
    </p:spTree>
    <p:extLst>
      <p:ext uri="{BB962C8B-B14F-4D97-AF65-F5344CB8AC3E}">
        <p14:creationId xmlns:p14="http://schemas.microsoft.com/office/powerpoint/2010/main" val="35331783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“Intensity transformation refers to the process of modifying pixel values in a grayscale image to enhance certain visual qualities. This is usually a point operation – meaning, each output pixel depends only on the corresponding input pixel.” Intensity transformation  have </a:t>
            </a:r>
            <a:r>
              <a:rPr lang="en-US" sz="2800" dirty="0"/>
              <a:t>formula shown on the screen.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“The purpose of these transformations is to increase contrast, reveal hidden details, or adjust brightness levels. The output image is more suitable for human viewing or for automated analysis by computer vision systems.”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6</a:t>
            </a:fld>
            <a:endParaRPr lang="en-US"/>
          </a:p>
        </p:txBody>
      </p:sp>
    </p:spTree>
    <p:extLst>
      <p:ext uri="{BB962C8B-B14F-4D97-AF65-F5344CB8AC3E}">
        <p14:creationId xmlns:p14="http://schemas.microsoft.com/office/powerpoint/2010/main" val="3545450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b="1" dirty="0"/>
              <a:t>Identity transformation</a:t>
            </a:r>
            <a:r>
              <a:rPr lang="en-US" dirty="0"/>
              <a:t> is the simplest form of intensity mapping, where each pixel retains its original value. It applies </a:t>
            </a:r>
            <a:r>
              <a:rPr lang="en-US" b="1" dirty="0"/>
              <a:t>no change</a:t>
            </a:r>
            <a:r>
              <a:rPr lang="en-US" dirty="0"/>
              <a:t> to the image. This transformation is useful as a baseline for comparison.</a:t>
            </a:r>
          </a:p>
          <a:p>
            <a:r>
              <a:rPr lang="en-US" b="1" dirty="0"/>
              <a:t>Next is Negative transformation </a:t>
            </a:r>
            <a:r>
              <a:rPr lang="en-US" dirty="0"/>
              <a:t>inverts the brightness of each pixel using the formula </a:t>
            </a:r>
            <a:r>
              <a:rPr lang="en-US" b="1" dirty="0"/>
              <a:t>s = L - 1 - r</a:t>
            </a:r>
            <a:r>
              <a:rPr lang="en-US" dirty="0"/>
              <a:t>, where </a:t>
            </a:r>
            <a:r>
              <a:rPr lang="en-US" i="1" dirty="0"/>
              <a:t>L</a:t>
            </a:r>
            <a:r>
              <a:rPr lang="en-US" dirty="0"/>
              <a:t> is the total number of gray levels.</a:t>
            </a:r>
            <a:br>
              <a:rPr lang="en-US" dirty="0"/>
            </a:br>
            <a:r>
              <a:rPr lang="en-US" dirty="0"/>
              <a:t>This makes dark areas become bright and vice versa.</a:t>
            </a:r>
            <a:br>
              <a:rPr lang="en-US" dirty="0"/>
            </a:br>
            <a:r>
              <a:rPr lang="en-US" dirty="0"/>
              <a:t>It's especially useful in highlighting bright structures in dark images, like in </a:t>
            </a:r>
            <a:r>
              <a:rPr lang="en-US" b="1" dirty="0"/>
              <a:t>X-rays</a:t>
            </a:r>
            <a:r>
              <a:rPr lang="en-US" dirty="0"/>
              <a:t> or </a:t>
            </a:r>
            <a:r>
              <a:rPr lang="en-US" b="1" dirty="0"/>
              <a:t>astronomical photos</a:t>
            </a:r>
            <a:r>
              <a:rPr lang="en-US" dirty="0"/>
              <a:t>.</a:t>
            </a:r>
            <a:br>
              <a:rPr lang="en-US" dirty="0"/>
            </a:br>
            <a:r>
              <a:rPr lang="en-US" dirty="0"/>
              <a:t>As a result, it helps reveal details that are hard to see in the original image</a:t>
            </a:r>
          </a:p>
          <a:p>
            <a:endParaRPr lang="en-US" dirty="0"/>
          </a:p>
          <a:p>
            <a:r>
              <a:rPr lang="en-US" b="1" dirty="0"/>
              <a:t>Power Law Transformation</a:t>
            </a:r>
            <a:r>
              <a:rPr lang="en-US" dirty="0"/>
              <a:t> is a non-linear technique used to adjust image brightness and contrast using the formula:</a:t>
            </a:r>
          </a:p>
          <a:p>
            <a:r>
              <a:rPr lang="en-US" dirty="0"/>
              <a:t>When gamma less than 1, the output intensity becomes greater than the input. This makes the image </a:t>
            </a:r>
            <a:r>
              <a:rPr lang="en-US" b="1" dirty="0"/>
              <a:t>brighter</a:t>
            </a:r>
            <a:r>
              <a:rPr lang="en-US" dirty="0"/>
              <a:t>, especially in dark regions. the output intensity increases faster for low input </a:t>
            </a:r>
            <a:r>
              <a:rPr lang="en-US" dirty="0" err="1"/>
              <a:t>values.It</a:t>
            </a:r>
            <a:r>
              <a:rPr lang="en-US" dirty="0"/>
              <a:t> </a:t>
            </a:r>
            <a:r>
              <a:rPr lang="en-US" b="1" dirty="0"/>
              <a:t>expands dark areas</a:t>
            </a:r>
            <a:r>
              <a:rPr lang="en-US" dirty="0"/>
              <a:t> and </a:t>
            </a:r>
            <a:r>
              <a:rPr lang="en-US" b="1" dirty="0"/>
              <a:t>compresses bright areas</a:t>
            </a:r>
            <a:r>
              <a:rPr lang="en-US" dirty="0"/>
              <a:t>, helping to reveal hidden details in shadows.</a:t>
            </a:r>
          </a:p>
          <a:p>
            <a:r>
              <a:rPr lang="en-US" dirty="0"/>
              <a:t>When gamma greater than 1 , the output intensity becomes less than the input. This makes the image </a:t>
            </a:r>
            <a:r>
              <a:rPr lang="en-US" b="1" dirty="0"/>
              <a:t>darker</a:t>
            </a:r>
            <a:r>
              <a:rPr lang="en-US" dirty="0"/>
              <a:t>, especially in bright regions. It </a:t>
            </a:r>
            <a:r>
              <a:rPr lang="en-US" b="1" dirty="0"/>
              <a:t>compresses dark areas</a:t>
            </a:r>
            <a:r>
              <a:rPr lang="en-US" dirty="0"/>
              <a:t> and </a:t>
            </a:r>
            <a:r>
              <a:rPr lang="en-US" b="1" dirty="0"/>
              <a:t>expands bright areas</a:t>
            </a:r>
            <a:r>
              <a:rPr lang="en-US" dirty="0"/>
              <a:t>, which can help reduce overexposed regions.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an example of image enhancement using different gamma values. However, applying a small gamma value can </a:t>
            </a:r>
            <a:r>
              <a:rPr lang="en-US" b="1" dirty="0"/>
              <a:t>amplify noise in dark areas</a:t>
            </a:r>
            <a:r>
              <a:rPr lang="en-US" dirty="0"/>
              <a:t>, especially if the original image has low-quality or underexposed regions. This is because noise that was previously hidden may become more visible after brightening.</a:t>
            </a:r>
          </a:p>
          <a:p>
            <a:endParaRPr lang="en-US" dirty="0"/>
          </a:p>
          <a:p>
            <a:r>
              <a:rPr lang="en-US" dirty="0"/>
              <a:t>Log Transformation and Power Law Transformation are quite similar. Both </a:t>
            </a:r>
            <a:r>
              <a:rPr lang="en-US" b="1" dirty="0"/>
              <a:t>expand the dark regions</a:t>
            </a:r>
            <a:r>
              <a:rPr lang="en-US" dirty="0"/>
              <a:t> and </a:t>
            </a:r>
            <a:r>
              <a:rPr lang="en-US" b="1" dirty="0"/>
              <a:t>compress the bright regions</a:t>
            </a:r>
            <a:r>
              <a:rPr lang="en-US" dirty="0"/>
              <a:t>, enhancing the image contrast.</a:t>
            </a:r>
          </a:p>
          <a:p>
            <a:r>
              <a:rPr lang="en-US" b="1" dirty="0"/>
              <a:t>Log Transformation</a:t>
            </a:r>
            <a:r>
              <a:rPr lang="en-US" dirty="0"/>
              <a:t> is particularly effective at </a:t>
            </a:r>
            <a:r>
              <a:rPr lang="en-US" b="1" dirty="0"/>
              <a:t>enhancing details in dark regions</a:t>
            </a:r>
            <a:r>
              <a:rPr lang="en-US" dirty="0"/>
              <a:t> without significantly affecting the bright areas. It is simple and easy to control.</a:t>
            </a:r>
          </a:p>
          <a:p>
            <a:r>
              <a:rPr lang="en-US" b="1" dirty="0"/>
              <a:t>Power Law Transformation</a:t>
            </a:r>
            <a:r>
              <a:rPr lang="en-US" dirty="0"/>
              <a:t> (with γ&lt;1\gamma &lt; 1γ&lt;1) can also brighten dark regions, but it requires </a:t>
            </a:r>
            <a:r>
              <a:rPr lang="en-US" b="1" dirty="0"/>
              <a:t>precise adjustment of the γ\</a:t>
            </a:r>
            <a:r>
              <a:rPr lang="en-US" b="1" dirty="0" err="1"/>
              <a:t>gammaγ</a:t>
            </a:r>
            <a:r>
              <a:rPr lang="en-US" b="1" dirty="0"/>
              <a:t> value</a:t>
            </a:r>
            <a:r>
              <a:rPr lang="en-US" dirty="0"/>
              <a:t>. If γ\</a:t>
            </a:r>
            <a:r>
              <a:rPr lang="en-US" dirty="0" err="1"/>
              <a:t>gammaγ</a:t>
            </a:r>
            <a:r>
              <a:rPr lang="en-US" dirty="0"/>
              <a:t> is too high or too low, the image may become </a:t>
            </a:r>
            <a:r>
              <a:rPr lang="en-US" b="1" dirty="0"/>
              <a:t>overexposed</a:t>
            </a:r>
            <a:r>
              <a:rPr lang="en-US" dirty="0"/>
              <a:t> or </a:t>
            </a:r>
            <a:r>
              <a:rPr lang="en-US" b="1" dirty="0"/>
              <a:t>underexposed</a:t>
            </a:r>
            <a:r>
              <a:rPr lang="en-US" dirty="0"/>
              <a:t>.</a:t>
            </a:r>
          </a:p>
          <a:p>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7</a:t>
            </a:fld>
            <a:endParaRPr lang="en-US"/>
          </a:p>
        </p:txBody>
      </p:sp>
    </p:spTree>
    <p:extLst>
      <p:ext uri="{BB962C8B-B14F-4D97-AF65-F5344CB8AC3E}">
        <p14:creationId xmlns:p14="http://schemas.microsoft.com/office/powerpoint/2010/main" val="688985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b="1" dirty="0"/>
              <a:t>This is an example about using log transformation</a:t>
            </a: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8</a:t>
            </a:fld>
            <a:endParaRPr lang="en-US"/>
          </a:p>
        </p:txBody>
      </p:sp>
    </p:spTree>
    <p:extLst>
      <p:ext uri="{BB962C8B-B14F-4D97-AF65-F5344CB8AC3E}">
        <p14:creationId xmlns:p14="http://schemas.microsoft.com/office/powerpoint/2010/main" val="491965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"Let's move on to the next method for enhancing low-contrast images, which is contrast stretching.“</a:t>
            </a:r>
          </a:p>
          <a:p>
            <a:r>
              <a:rPr lang="en-US" dirty="0"/>
              <a:t>Linear stretching A simple image enhancement technique that increases contrast by expanding the range of pixel intensities. Using the linear Stretching Formula with s denote output intensity levels and r denote input intensity levels. </a:t>
            </a:r>
          </a:p>
          <a:p>
            <a:r>
              <a:rPr lang="en-US" dirty="0"/>
              <a:t>"When r is in the range from r1 to r2, s ranges from 0 to 255.“The output evenly spans all grayscale levels.</a:t>
            </a:r>
          </a:p>
          <a:p>
            <a:r>
              <a:rPr lang="en-US" b="1" dirty="0"/>
              <a:t>Piecewise Linear Stretching is an advanced technique compared to Linear Stretching, where the image contrast is enhanced by applying linear transformations to different intensity segments. It increases contrast more effectively in images with uneven intensity distribution.</a:t>
            </a:r>
            <a:endParaRPr lang="en-US" dirty="0"/>
          </a:p>
          <a:p>
            <a:r>
              <a:rPr lang="en-US" b="1" dirty="0"/>
              <a:t>It is more flexible than linear contrast stretching when the image has regions with varying brightness.</a:t>
            </a:r>
            <a:endParaRPr lang="en-US" dirty="0"/>
          </a:p>
          <a:p>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9</a:t>
            </a:fld>
            <a:endParaRPr lang="en-US"/>
          </a:p>
        </p:txBody>
      </p:sp>
    </p:spTree>
    <p:extLst>
      <p:ext uri="{BB962C8B-B14F-4D97-AF65-F5344CB8AC3E}">
        <p14:creationId xmlns:p14="http://schemas.microsoft.com/office/powerpoint/2010/main" val="11114526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제목 슬라이드">
    <p:spTree>
      <p:nvGrpSpPr>
        <p:cNvPr id="1" name=""/>
        <p:cNvGrpSpPr/>
        <p:nvPr/>
      </p:nvGrpSpPr>
      <p:grpSpPr>
        <a:xfrm>
          <a:off x="0" y="0"/>
          <a:ext cx="0" cy="0"/>
          <a:chOff x="0" y="0"/>
          <a:chExt cx="0" cy="0"/>
        </a:xfrm>
      </p:grpSpPr>
      <p:pic>
        <p:nvPicPr>
          <p:cNvPr id="8" name="Picture 7"/>
          <p:cNvPicPr>
            <a:picLocks noChangeAspect="1" noChangeArrowheads="1"/>
          </p:cNvPicPr>
          <p:nvPr/>
        </p:nvPicPr>
        <p:blipFill rotWithShape="1">
          <a:blip r:embed="rId2" cstate="print"/>
          <a:srcRect l="47089"/>
          <a:stretch>
            <a:fillRect/>
          </a:stretch>
        </p:blipFill>
        <p:spPr bwMode="auto">
          <a:xfrm>
            <a:off x="9727843" y="59499"/>
            <a:ext cx="1168096" cy="657867"/>
          </a:xfrm>
          <a:prstGeom prst="rect">
            <a:avLst/>
          </a:prstGeom>
          <a:noFill/>
          <a:ln w="9525">
            <a:noFill/>
            <a:miter lim="800000"/>
            <a:headEnd/>
            <a:tailEnd/>
          </a:ln>
        </p:spPr>
      </p:pic>
      <p:sp>
        <p:nvSpPr>
          <p:cNvPr id="9" name="직사각형 8"/>
          <p:cNvSpPr/>
          <p:nvPr/>
        </p:nvSpPr>
        <p:spPr>
          <a:xfrm>
            <a:off x="0" y="1700809"/>
            <a:ext cx="12192000" cy="2095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ko-KR" altLang="en-US" sz="2400">
              <a:solidFill>
                <a:srgbClr val="FFFFFF"/>
              </a:solidFill>
            </a:endParaRPr>
          </a:p>
        </p:txBody>
      </p:sp>
      <p:sp>
        <p:nvSpPr>
          <p:cNvPr id="11" name="TextBox 10"/>
          <p:cNvSpPr txBox="1"/>
          <p:nvPr/>
        </p:nvSpPr>
        <p:spPr>
          <a:xfrm>
            <a:off x="0" y="1"/>
            <a:ext cx="2095515" cy="256545"/>
          </a:xfrm>
          <a:prstGeom prst="rect">
            <a:avLst/>
          </a:prstGeom>
          <a:noFill/>
        </p:spPr>
        <p:txBody>
          <a:bodyPr wrap="square" rtlCol="0">
            <a:spAutoFit/>
          </a:bodyPr>
          <a:lstStyle/>
          <a:p>
            <a:r>
              <a:rPr lang="en-US" altLang="ko-KR" sz="1065" b="1" dirty="0">
                <a:solidFill>
                  <a:srgbClr val="FF0000"/>
                </a:solidFill>
                <a:latin typeface="Malgun Gothic" pitchFamily="50" charset="-127"/>
                <a:ea typeface="Malgun Gothic" pitchFamily="50" charset="-127"/>
              </a:rPr>
              <a:t>Confidential</a:t>
            </a:r>
            <a:endParaRPr lang="ko-KR" altLang="en-US" sz="1065" b="1" dirty="0">
              <a:solidFill>
                <a:srgbClr val="FF0000"/>
              </a:solidFill>
              <a:latin typeface="Malgun Gothic" pitchFamily="50" charset="-127"/>
              <a:ea typeface="Malgun Gothic" pitchFamily="50" charset="-127"/>
            </a:endParaRPr>
          </a:p>
        </p:txBody>
      </p:sp>
      <p:sp>
        <p:nvSpPr>
          <p:cNvPr id="12" name="Text Box 11"/>
          <p:cNvSpPr txBox="1">
            <a:spLocks noChangeArrowheads="1"/>
          </p:cNvSpPr>
          <p:nvPr/>
        </p:nvSpPr>
        <p:spPr bwMode="auto">
          <a:xfrm>
            <a:off x="3983765" y="5445223"/>
            <a:ext cx="4416491" cy="297454"/>
          </a:xfrm>
          <a:prstGeom prst="rect">
            <a:avLst/>
          </a:prstGeom>
          <a:noFill/>
          <a:ln w="9525">
            <a:noFill/>
            <a:miter lim="800000"/>
          </a:ln>
          <a:effectLst/>
        </p:spPr>
        <p:txBody>
          <a:bodyPr wrap="square">
            <a:spAutoFit/>
          </a:bodyPr>
          <a:lstStyle/>
          <a:p>
            <a:pPr algn="ctr">
              <a:spcBef>
                <a:spcPct val="50000"/>
              </a:spcBef>
              <a:defRPr/>
            </a:pPr>
            <a:r>
              <a:rPr lang="en-US" altLang="ko-KR" sz="1335" dirty="0">
                <a:solidFill>
                  <a:srgbClr val="FF3300"/>
                </a:solidFill>
                <a:latin typeface="양재참숯체B" pitchFamily="18" charset="-127"/>
                <a:ea typeface="양재참숯체B" pitchFamily="18" charset="-127"/>
              </a:rPr>
              <a:t>X</a:t>
            </a:r>
            <a:r>
              <a:rPr lang="en-US" altLang="ko-KR" sz="1335" dirty="0">
                <a:latin typeface="양재참숯체B" pitchFamily="18" charset="-127"/>
                <a:ea typeface="양재참숯체B" pitchFamily="18" charset="-127"/>
              </a:rPr>
              <a:t>-ray </a:t>
            </a:r>
            <a:r>
              <a:rPr lang="en-US" altLang="ko-KR" sz="1335" dirty="0">
                <a:solidFill>
                  <a:srgbClr val="FF3300"/>
                </a:solidFill>
                <a:latin typeface="양재참숯체B" pitchFamily="18" charset="-127"/>
                <a:ea typeface="양재참숯체B" pitchFamily="18" charset="-127"/>
              </a:rPr>
              <a:t>A</a:t>
            </a:r>
            <a:r>
              <a:rPr lang="en-US" altLang="ko-KR" sz="1335" dirty="0">
                <a:latin typeface="양재참숯체B" pitchFamily="18" charset="-127"/>
                <a:ea typeface="양재참숯체B" pitchFamily="18" charset="-127"/>
              </a:rPr>
              <a:t>utomatic </a:t>
            </a:r>
            <a:r>
              <a:rPr lang="en-US" altLang="ko-KR" sz="1335" dirty="0">
                <a:solidFill>
                  <a:srgbClr val="FF3300"/>
                </a:solidFill>
                <a:latin typeface="양재참숯체B" pitchFamily="18" charset="-127"/>
                <a:ea typeface="양재참숯체B" pitchFamily="18" charset="-127"/>
              </a:rPr>
              <a:t>V</a:t>
            </a:r>
            <a:r>
              <a:rPr lang="en-US" altLang="ko-KR" sz="1335" dirty="0">
                <a:latin typeface="양재참숯체B" pitchFamily="18" charset="-127"/>
                <a:ea typeface="양재참숯체B" pitchFamily="18" charset="-127"/>
              </a:rPr>
              <a:t>ision </a:t>
            </a:r>
            <a:r>
              <a:rPr lang="en-US" altLang="ko-KR" sz="1335" dirty="0">
                <a:solidFill>
                  <a:srgbClr val="FF3300"/>
                </a:solidFill>
                <a:latin typeface="양재참숯체B" pitchFamily="18" charset="-127"/>
                <a:ea typeface="양재참숯체B" pitchFamily="18" charset="-127"/>
              </a:rPr>
              <a:t>I</a:t>
            </a:r>
            <a:r>
              <a:rPr lang="en-US" altLang="ko-KR" sz="1335" dirty="0">
                <a:latin typeface="양재참숯체B" pitchFamily="18" charset="-127"/>
                <a:ea typeface="양재참숯체B" pitchFamily="18" charset="-127"/>
              </a:rPr>
              <a:t>nspection </a:t>
            </a:r>
            <a:r>
              <a:rPr lang="en-US" altLang="ko-KR" sz="1335" dirty="0">
                <a:solidFill>
                  <a:srgbClr val="FF3300"/>
                </a:solidFill>
                <a:latin typeface="양재참숯체B" pitchFamily="18" charset="-127"/>
                <a:ea typeface="양재참숯체B" pitchFamily="18" charset="-127"/>
              </a:rPr>
              <a:t>S</a:t>
            </a:r>
            <a:r>
              <a:rPr lang="en-US" altLang="ko-KR" sz="1335" dirty="0">
                <a:latin typeface="양재참숯체B" pitchFamily="18" charset="-127"/>
                <a:ea typeface="양재참숯체B" pitchFamily="18" charset="-127"/>
              </a:rPr>
              <a:t>ystem</a:t>
            </a:r>
          </a:p>
        </p:txBody>
      </p:sp>
      <p:sp>
        <p:nvSpPr>
          <p:cNvPr id="15" name="TextBox 14"/>
          <p:cNvSpPr txBox="1"/>
          <p:nvPr/>
        </p:nvSpPr>
        <p:spPr>
          <a:xfrm>
            <a:off x="-39692" y="6529706"/>
            <a:ext cx="5273085" cy="297454"/>
          </a:xfrm>
          <a:prstGeom prst="rect">
            <a:avLst/>
          </a:prstGeom>
          <a:noFill/>
        </p:spPr>
        <p:txBody>
          <a:bodyPr wrap="square" rtlCol="0">
            <a:spAutoFit/>
          </a:bodyPr>
          <a:lstStyle/>
          <a:p>
            <a:pPr marL="0" marR="0" indent="0" algn="l" defTabSz="1219200" rtl="0" eaLnBrk="1" fontAlgn="auto" latinLnBrk="1" hangingPunct="1">
              <a:lnSpc>
                <a:spcPct val="100000"/>
              </a:lnSpc>
              <a:spcBef>
                <a:spcPts val="0"/>
              </a:spcBef>
              <a:spcAft>
                <a:spcPts val="0"/>
              </a:spcAft>
              <a:buClrTx/>
              <a:buSzTx/>
              <a:buFontTx/>
              <a:buNone/>
              <a:defRPr/>
            </a:pPr>
            <a:r>
              <a:rPr lang="en-US" altLang="ko-KR" sz="1335" dirty="0">
                <a:solidFill>
                  <a:schemeClr val="bg1">
                    <a:lumMod val="50000"/>
                  </a:schemeClr>
                </a:solidFill>
                <a:latin typeface="Arial Unicode MS" panose="020B0604020202020204" pitchFamily="50" charset="-127"/>
                <a:ea typeface="Arial Unicode MS" panose="020B0604020202020204" pitchFamily="50" charset="-127"/>
                <a:cs typeface="Arial Unicode MS" panose="020B0604020202020204" pitchFamily="50" charset="-127"/>
              </a:rPr>
              <a:t>Copyright 2025. XAVIS all right reserved</a:t>
            </a:r>
            <a:endParaRPr lang="ko-KR" altLang="en-US" sz="1335" dirty="0">
              <a:solidFill>
                <a:schemeClr val="bg1">
                  <a:lumMod val="50000"/>
                </a:schemeClr>
              </a:solidFill>
              <a:latin typeface="Arial Unicode MS" panose="020B0604020202020204" pitchFamily="50" charset="-127"/>
              <a:ea typeface="Arial Unicode MS" panose="020B0604020202020204" pitchFamily="50" charset="-127"/>
              <a:cs typeface="Arial Unicode MS" panose="020B0604020202020204" pitchFamily="50" charset="-127"/>
            </a:endParaRPr>
          </a:p>
        </p:txBody>
      </p:sp>
      <p:cxnSp>
        <p:nvCxnSpPr>
          <p:cNvPr id="16" name="직선 연결선 15"/>
          <p:cNvCxnSpPr/>
          <p:nvPr/>
        </p:nvCxnSpPr>
        <p:spPr>
          <a:xfrm>
            <a:off x="0" y="6405331"/>
            <a:ext cx="1219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2" descr="File:ISO 9001-2015.svg - Wikimedia Commons"/>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072331" y="29889"/>
            <a:ext cx="611948" cy="559496"/>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943873" y="4677140"/>
            <a:ext cx="2095500" cy="679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891404" y="143630"/>
            <a:ext cx="1185097" cy="287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sp>
        <p:nvSpPr>
          <p:cNvPr id="8" name="TextBox 7"/>
          <p:cNvSpPr txBox="1"/>
          <p:nvPr userDrawn="1"/>
        </p:nvSpPr>
        <p:spPr>
          <a:xfrm>
            <a:off x="0" y="6536770"/>
            <a:ext cx="2095515" cy="256545"/>
          </a:xfrm>
          <a:prstGeom prst="rect">
            <a:avLst/>
          </a:prstGeom>
          <a:noFill/>
        </p:spPr>
        <p:txBody>
          <a:bodyPr wrap="square" rtlCol="0">
            <a:spAutoFit/>
          </a:bodyPr>
          <a:lstStyle/>
          <a:p>
            <a:r>
              <a:rPr lang="en-US" altLang="ko-KR" sz="1065" b="1" dirty="0">
                <a:solidFill>
                  <a:srgbClr val="FF0000"/>
                </a:solidFill>
                <a:latin typeface="Malgun Gothic" pitchFamily="50" charset="-127"/>
                <a:ea typeface="Malgun Gothic" pitchFamily="50" charset="-127"/>
              </a:rPr>
              <a:t>Confidential</a:t>
            </a:r>
            <a:endParaRPr lang="ko-KR" altLang="en-US" sz="1065" b="1" dirty="0">
              <a:solidFill>
                <a:srgbClr val="FF0000"/>
              </a:solidFill>
              <a:latin typeface="Malgun Gothic" pitchFamily="50" charset="-127"/>
              <a:ea typeface="Malgun Gothic" pitchFamily="50" charset="-127"/>
            </a:endParaRPr>
          </a:p>
        </p:txBody>
      </p:sp>
      <p:cxnSp>
        <p:nvCxnSpPr>
          <p:cNvPr id="9" name="직선 연결선 8"/>
          <p:cNvCxnSpPr/>
          <p:nvPr userDrawn="1"/>
        </p:nvCxnSpPr>
        <p:spPr>
          <a:xfrm>
            <a:off x="-96011" y="644691"/>
            <a:ext cx="1233669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p:cNvCxnSpPr/>
          <p:nvPr userDrawn="1"/>
        </p:nvCxnSpPr>
        <p:spPr>
          <a:xfrm>
            <a:off x="0" y="6536392"/>
            <a:ext cx="1219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제목 개체 틀 1"/>
          <p:cNvSpPr>
            <a:spLocks noGrp="1"/>
          </p:cNvSpPr>
          <p:nvPr>
            <p:ph type="title" hasCustomPrompt="1"/>
          </p:nvPr>
        </p:nvSpPr>
        <p:spPr>
          <a:xfrm>
            <a:off x="335360" y="145499"/>
            <a:ext cx="7406613" cy="369524"/>
          </a:xfrm>
          <a:prstGeom prst="rect">
            <a:avLst/>
          </a:prstGeom>
        </p:spPr>
        <p:txBody>
          <a:bodyPr vert="horz" lIns="91440" tIns="45720" rIns="91440" bIns="45720" rtlCol="0" anchor="ctr">
            <a:noAutofit/>
          </a:bodyPr>
          <a:lstStyle>
            <a:lvl1pPr algn="l">
              <a:defRPr sz="2665" b="1">
                <a:latin typeface="+mj-lt"/>
              </a:defRPr>
            </a:lvl1pPr>
          </a:lstStyle>
          <a:p>
            <a:r>
              <a:rPr lang="ko-KR" altLang="en-US" dirty="0"/>
              <a:t>마스터 제목 스타일 편집</a:t>
            </a:r>
          </a:p>
        </p:txBody>
      </p:sp>
      <p:sp>
        <p:nvSpPr>
          <p:cNvPr id="5" name="텍스트 개체 틀 4"/>
          <p:cNvSpPr>
            <a:spLocks noGrp="1"/>
          </p:cNvSpPr>
          <p:nvPr>
            <p:ph type="body" sz="quarter" idx="13" hasCustomPrompt="1"/>
          </p:nvPr>
        </p:nvSpPr>
        <p:spPr>
          <a:xfrm>
            <a:off x="401069" y="817435"/>
            <a:ext cx="11233151" cy="5266267"/>
          </a:xfrm>
        </p:spPr>
        <p:txBody>
          <a:bodyPr>
            <a:normAutofit/>
          </a:bodyPr>
          <a:lstStyle>
            <a:lvl1pPr marL="0" indent="0">
              <a:buNone/>
              <a:defRPr sz="1865"/>
            </a:lvl1pPr>
            <a:lvl2pPr marL="609600" indent="0">
              <a:buNone/>
              <a:defRPr sz="1600"/>
            </a:lvl2pPr>
            <a:lvl3pPr>
              <a:defRPr sz="1465"/>
            </a:lvl3pPr>
            <a:lvl4pPr>
              <a:defRPr sz="1400"/>
            </a:lvl4pPr>
            <a:lvl5pPr>
              <a:defRPr sz="1400"/>
            </a:lvl5pPr>
          </a:lstStyle>
          <a:p>
            <a:pPr lvl="0"/>
            <a:r>
              <a:rPr lang="ko-KR" altLang="en-US" dirty="0"/>
              <a:t>마스터 텍스트 스타일을 편집합니다</a:t>
            </a:r>
          </a:p>
        </p:txBody>
      </p:sp>
      <p:pic>
        <p:nvPicPr>
          <p:cNvPr id="11"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08649" y="164638"/>
            <a:ext cx="1152128" cy="373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슬라이드 번호 개체 틀 4">
            <a:extLst>
              <a:ext uri="{FF2B5EF4-FFF2-40B4-BE49-F238E27FC236}">
                <a16:creationId xmlns:a16="http://schemas.microsoft.com/office/drawing/2014/main" id="{822FB824-242F-4974-A02A-AA8C70F8E9AE}"/>
              </a:ext>
            </a:extLst>
          </p:cNvPr>
          <p:cNvSpPr txBox="1">
            <a:spLocks/>
          </p:cNvSpPr>
          <p:nvPr userDrawn="1"/>
        </p:nvSpPr>
        <p:spPr>
          <a:xfrm>
            <a:off x="10835645" y="6445971"/>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p>
        </p:txBody>
      </p:sp>
      <p:sp>
        <p:nvSpPr>
          <p:cNvPr id="15" name="슬라이드 번호 개체 틀 4">
            <a:extLst>
              <a:ext uri="{FF2B5EF4-FFF2-40B4-BE49-F238E27FC236}">
                <a16:creationId xmlns:a16="http://schemas.microsoft.com/office/drawing/2014/main" id="{D20FCB71-227F-4CD5-A603-3BAE835FF8FE}"/>
              </a:ext>
            </a:extLst>
          </p:cNvPr>
          <p:cNvSpPr txBox="1">
            <a:spLocks/>
          </p:cNvSpPr>
          <p:nvPr userDrawn="1"/>
        </p:nvSpPr>
        <p:spPr>
          <a:xfrm>
            <a:off x="5782284" y="6213309"/>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E8A381-81F1-40BF-A1F3-1F818F8B7375}" type="slidenum">
              <a:rPr lang="ko-KR" altLang="en-US" smtClean="0"/>
              <a:pPr/>
              <a:t>‹#›</a:t>
            </a:fld>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600" y="1600201"/>
            <a:ext cx="10972800" cy="4525433"/>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338320" y="6399740"/>
            <a:ext cx="28448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endParaRPr lang="ko-KR" altLang="en-US" dirty="0"/>
          </a:p>
        </p:txBody>
      </p:sp>
      <p:sp>
        <p:nvSpPr>
          <p:cNvPr id="5" name="바닥글 개체 틀 4"/>
          <p:cNvSpPr>
            <a:spLocks noGrp="1"/>
          </p:cNvSpPr>
          <p:nvPr>
            <p:ph type="ftr" sz="quarter" idx="3"/>
          </p:nvPr>
        </p:nvSpPr>
        <p:spPr>
          <a:xfrm>
            <a:off x="7721600" y="6399739"/>
            <a:ext cx="3860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ko-KR" altLang="en-US" dirty="0"/>
          </a:p>
        </p:txBody>
      </p:sp>
      <p:sp>
        <p:nvSpPr>
          <p:cNvPr id="6" name="슬라이드 번호 개체 틀 5"/>
          <p:cNvSpPr>
            <a:spLocks noGrp="1"/>
          </p:cNvSpPr>
          <p:nvPr>
            <p:ph type="sldNum" sz="quarter" idx="4"/>
          </p:nvPr>
        </p:nvSpPr>
        <p:spPr>
          <a:xfrm>
            <a:off x="609600" y="6399741"/>
            <a:ext cx="755904"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727E1E5D-B8F5-450B-B1AE-9F98B333EDA3}" type="slidenum">
              <a:rPr lang="ko-KR" altLang="en-US" smtClean="0"/>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1219200" rtl="0" eaLnBrk="1" latinLnBrk="1" hangingPunct="1">
        <a:spcBef>
          <a:spcPct val="0"/>
        </a:spcBef>
        <a:buNone/>
        <a:defRPr sz="3200" kern="1200">
          <a:solidFill>
            <a:schemeClr val="tx1"/>
          </a:solidFill>
          <a:latin typeface="+mn-lt"/>
          <a:ea typeface="+mj-ea"/>
          <a:cs typeface="+mj-cs"/>
        </a:defRPr>
      </a:lvl1pPr>
    </p:titleStyle>
    <p:bodyStyle>
      <a:lvl1pPr marL="457200" indent="-457200" algn="l" defTabSz="1219200" rtl="0" eaLnBrk="1" latinLnBrk="1" hangingPunct="1">
        <a:spcBef>
          <a:spcPct val="20000"/>
        </a:spcBef>
        <a:buFont typeface="Arial" panose="02080604020202020204" pitchFamily="34" charset="0"/>
        <a:buChar char="•"/>
        <a:defRPr sz="2135" kern="1200">
          <a:solidFill>
            <a:schemeClr val="tx1"/>
          </a:solidFill>
          <a:latin typeface="+mn-lt"/>
          <a:ea typeface="+mn-ea"/>
          <a:cs typeface="+mn-cs"/>
        </a:defRPr>
      </a:lvl1pPr>
      <a:lvl2pPr marL="990600" indent="-381000" algn="l" defTabSz="1219200" rtl="0" eaLnBrk="1" latinLnBrk="1" hangingPunct="1">
        <a:spcBef>
          <a:spcPct val="20000"/>
        </a:spcBef>
        <a:buFont typeface="Arial" panose="02080604020202020204" pitchFamily="34" charset="0"/>
        <a:buChar char="–"/>
        <a:defRPr sz="1865" kern="1200">
          <a:solidFill>
            <a:schemeClr val="tx1"/>
          </a:solidFill>
          <a:latin typeface="+mn-lt"/>
          <a:ea typeface="+mn-ea"/>
          <a:cs typeface="+mn-cs"/>
        </a:defRPr>
      </a:lvl2pPr>
      <a:lvl3pPr marL="1524000" indent="-304800" algn="l" defTabSz="1219200" rtl="0" eaLnBrk="1" latinLnBrk="1" hangingPunct="1">
        <a:spcBef>
          <a:spcPct val="20000"/>
        </a:spcBef>
        <a:buFont typeface="Arial" panose="02080604020202020204" pitchFamily="34" charset="0"/>
        <a:buChar char="•"/>
        <a:defRPr sz="1600" kern="1200">
          <a:solidFill>
            <a:schemeClr val="tx1"/>
          </a:solidFill>
          <a:latin typeface="+mn-lt"/>
          <a:ea typeface="+mn-ea"/>
          <a:cs typeface="+mn-cs"/>
        </a:defRPr>
      </a:lvl3pPr>
      <a:lvl4pPr marL="2133600" indent="-304800" algn="l" defTabSz="1219200" rtl="0" eaLnBrk="1" latinLnBrk="1" hangingPunct="1">
        <a:spcBef>
          <a:spcPct val="20000"/>
        </a:spcBef>
        <a:buFont typeface="Arial" panose="02080604020202020204" pitchFamily="34" charset="0"/>
        <a:buChar char="–"/>
        <a:defRPr sz="1465" kern="1200">
          <a:solidFill>
            <a:schemeClr val="tx1"/>
          </a:solidFill>
          <a:latin typeface="+mn-lt"/>
          <a:ea typeface="+mn-ea"/>
          <a:cs typeface="+mn-cs"/>
        </a:defRPr>
      </a:lvl4pPr>
      <a:lvl5pPr marL="2743200" indent="-304800" algn="l" defTabSz="1219200" rtl="0" eaLnBrk="1" latinLnBrk="1" hangingPunct="1">
        <a:spcBef>
          <a:spcPct val="20000"/>
        </a:spcBef>
        <a:buFont typeface="Arial" panose="02080604020202020204" pitchFamily="34" charset="0"/>
        <a:buChar char="»"/>
        <a:defRPr sz="1465" kern="1200">
          <a:solidFill>
            <a:schemeClr val="tx1"/>
          </a:solidFill>
          <a:latin typeface="+mn-lt"/>
          <a:ea typeface="+mn-ea"/>
          <a:cs typeface="+mn-cs"/>
        </a:defRPr>
      </a:lvl5pPr>
      <a:lvl6pPr marL="33528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6pPr>
      <a:lvl7pPr marL="39624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7pPr>
      <a:lvl8pPr marL="45720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8pPr>
      <a:lvl9pPr marL="51816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9pPr>
    </p:bodyStyle>
    <p:otherStyle>
      <a:defPPr>
        <a:defRPr lang="ko-KR"/>
      </a:defPPr>
      <a:lvl1pPr marL="0" algn="l" defTabSz="1219200" rtl="0" eaLnBrk="1" latinLnBrk="1" hangingPunct="1">
        <a:defRPr sz="2400" kern="1200">
          <a:solidFill>
            <a:schemeClr val="tx1"/>
          </a:solidFill>
          <a:latin typeface="+mn-lt"/>
          <a:ea typeface="+mn-ea"/>
          <a:cs typeface="+mn-cs"/>
        </a:defRPr>
      </a:lvl1pPr>
      <a:lvl2pPr marL="609600" algn="l" defTabSz="1219200" rtl="0" eaLnBrk="1" latinLnBrk="1" hangingPunct="1">
        <a:defRPr sz="2400" kern="1200">
          <a:solidFill>
            <a:schemeClr val="tx1"/>
          </a:solidFill>
          <a:latin typeface="+mn-lt"/>
          <a:ea typeface="+mn-ea"/>
          <a:cs typeface="+mn-cs"/>
        </a:defRPr>
      </a:lvl2pPr>
      <a:lvl3pPr marL="1219200" algn="l" defTabSz="1219200" rtl="0" eaLnBrk="1" latinLnBrk="1" hangingPunct="1">
        <a:defRPr sz="2400" kern="1200">
          <a:solidFill>
            <a:schemeClr val="tx1"/>
          </a:solidFill>
          <a:latin typeface="+mn-lt"/>
          <a:ea typeface="+mn-ea"/>
          <a:cs typeface="+mn-cs"/>
        </a:defRPr>
      </a:lvl3pPr>
      <a:lvl4pPr marL="1828800" algn="l" defTabSz="1219200" rtl="0" eaLnBrk="1" latinLnBrk="1" hangingPunct="1">
        <a:defRPr sz="2400" kern="1200">
          <a:solidFill>
            <a:schemeClr val="tx1"/>
          </a:solidFill>
          <a:latin typeface="+mn-lt"/>
          <a:ea typeface="+mn-ea"/>
          <a:cs typeface="+mn-cs"/>
        </a:defRPr>
      </a:lvl4pPr>
      <a:lvl5pPr marL="2438400" algn="l" defTabSz="1219200" rtl="0" eaLnBrk="1" latinLnBrk="1" hangingPunct="1">
        <a:defRPr sz="2400" kern="1200">
          <a:solidFill>
            <a:schemeClr val="tx1"/>
          </a:solidFill>
          <a:latin typeface="+mn-lt"/>
          <a:ea typeface="+mn-ea"/>
          <a:cs typeface="+mn-cs"/>
        </a:defRPr>
      </a:lvl5pPr>
      <a:lvl6pPr marL="3048000" algn="l" defTabSz="1219200" rtl="0" eaLnBrk="1" latinLnBrk="1" hangingPunct="1">
        <a:defRPr sz="2400" kern="1200">
          <a:solidFill>
            <a:schemeClr val="tx1"/>
          </a:solidFill>
          <a:latin typeface="+mn-lt"/>
          <a:ea typeface="+mn-ea"/>
          <a:cs typeface="+mn-cs"/>
        </a:defRPr>
      </a:lvl6pPr>
      <a:lvl7pPr marL="3657600" algn="l" defTabSz="1219200" rtl="0" eaLnBrk="1" latinLnBrk="1" hangingPunct="1">
        <a:defRPr sz="2400" kern="1200">
          <a:solidFill>
            <a:schemeClr val="tx1"/>
          </a:solidFill>
          <a:latin typeface="+mn-lt"/>
          <a:ea typeface="+mn-ea"/>
          <a:cs typeface="+mn-cs"/>
        </a:defRPr>
      </a:lvl7pPr>
      <a:lvl8pPr marL="4267200" algn="l" defTabSz="1219200" rtl="0" eaLnBrk="1" latinLnBrk="1" hangingPunct="1">
        <a:defRPr sz="2400" kern="1200">
          <a:solidFill>
            <a:schemeClr val="tx1"/>
          </a:solidFill>
          <a:latin typeface="+mn-lt"/>
          <a:ea typeface="+mn-ea"/>
          <a:cs typeface="+mn-cs"/>
        </a:defRPr>
      </a:lvl8pPr>
      <a:lvl9pPr marL="4876800" algn="l" defTabSz="121920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00.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7.png"/><Relationship Id="rId5" Type="http://schemas.openxmlformats.org/officeDocument/2006/relationships/image" Target="../media/image36.emf"/><Relationship Id="rId4" Type="http://schemas.openxmlformats.org/officeDocument/2006/relationships/oleObject" Target="../embeddings/oleObject7.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7.png"/><Relationship Id="rId5" Type="http://schemas.openxmlformats.org/officeDocument/2006/relationships/image" Target="../media/image36.emf"/><Relationship Id="rId4" Type="http://schemas.openxmlformats.org/officeDocument/2006/relationships/oleObject" Target="../embeddings/oleObject7.bin"/></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46.png"/><Relationship Id="rId5" Type="http://schemas.openxmlformats.org/officeDocument/2006/relationships/image" Target="../media/image45.emf"/><Relationship Id="rId4" Type="http://schemas.openxmlformats.org/officeDocument/2006/relationships/oleObject" Target="../embeddings/oleObject8.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47.emf"/><Relationship Id="rId5" Type="http://schemas.openxmlformats.org/officeDocument/2006/relationships/oleObject" Target="../embeddings/oleObject9.bin"/><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notesSlide" Target="../notesSlides/notesSlide20.xml"/><Relationship Id="rId7" Type="http://schemas.openxmlformats.org/officeDocument/2006/relationships/oleObject" Target="../embeddings/oleObject11.bin"/><Relationship Id="rId12"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49.emf"/><Relationship Id="rId11" Type="http://schemas.openxmlformats.org/officeDocument/2006/relationships/image" Target="../media/image52.png"/><Relationship Id="rId5" Type="http://schemas.openxmlformats.org/officeDocument/2006/relationships/oleObject" Target="../embeddings/oleObject10.bin"/><Relationship Id="rId10" Type="http://schemas.openxmlformats.org/officeDocument/2006/relationships/image" Target="../media/image50.emf"/><Relationship Id="rId4" Type="http://schemas.openxmlformats.org/officeDocument/2006/relationships/image" Target="../media/image51.png"/><Relationship Id="rId9" Type="http://schemas.openxmlformats.org/officeDocument/2006/relationships/oleObject" Target="../embeddings/oleObject12.bin"/></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57.png"/><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notesSlide" Target="../notesSlides/notesSlide24.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Layout" Target="../slideLayouts/slideLayout2.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5.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3.emf"/><Relationship Id="rId13" Type="http://schemas.openxmlformats.org/officeDocument/2006/relationships/image" Target="../media/image18.png"/><Relationship Id="rId3" Type="http://schemas.openxmlformats.org/officeDocument/2006/relationships/notesSlide" Target="../notesSlides/notesSlide7.xml"/><Relationship Id="rId7" Type="http://schemas.openxmlformats.org/officeDocument/2006/relationships/oleObject" Target="../embeddings/oleObject2.bin"/><Relationship Id="rId12"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2.emf"/><Relationship Id="rId11" Type="http://schemas.openxmlformats.org/officeDocument/2006/relationships/image" Target="../media/image16.png"/><Relationship Id="rId5" Type="http://schemas.openxmlformats.org/officeDocument/2006/relationships/oleObject" Target="../embeddings/oleObject1.bin"/><Relationship Id="rId10" Type="http://schemas.openxmlformats.org/officeDocument/2006/relationships/image" Target="../media/image14.emf"/><Relationship Id="rId4" Type="http://schemas.openxmlformats.org/officeDocument/2006/relationships/image" Target="../media/image15.png"/><Relationship Id="rId9" Type="http://schemas.openxmlformats.org/officeDocument/2006/relationships/oleObject" Target="../embeddings/oleObject3.bin"/></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notesSlide" Target="../notesSlides/notesSlide9.xml"/><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9.png"/><Relationship Id="rId11" Type="http://schemas.openxmlformats.org/officeDocument/2006/relationships/image" Target="../media/image21.emf"/><Relationship Id="rId5" Type="http://schemas.openxmlformats.org/officeDocument/2006/relationships/image" Target="../media/image8.png"/><Relationship Id="rId10" Type="http://schemas.openxmlformats.org/officeDocument/2006/relationships/oleObject" Target="../embeddings/oleObject6.bin"/><Relationship Id="rId4" Type="http://schemas.openxmlformats.org/officeDocument/2006/relationships/image" Target="../media/image22.png"/><Relationship Id="rId9" Type="http://schemas.openxmlformats.org/officeDocument/2006/relationships/oleObject" Target="../embeddings/oleObject5.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22645" y="1908572"/>
            <a:ext cx="10945216" cy="1754326"/>
          </a:xfrm>
          <a:prstGeom prst="rect">
            <a:avLst/>
          </a:prstGeom>
          <a:noFill/>
        </p:spPr>
        <p:txBody>
          <a:bodyPr wrap="square" rtlCol="0">
            <a:spAutoFit/>
          </a:bodyPr>
          <a:lstStyle/>
          <a:p>
            <a:pPr algn="ctr"/>
            <a:r>
              <a:rPr lang="en-US" sz="5400" b="1" dirty="0"/>
              <a:t>BASIC TRANSFORMATIONS &amp; HISTOGRAM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FA090-415B-2229-E03F-936F8C6991E1}"/>
              </a:ext>
            </a:extLst>
          </p:cNvPr>
          <p:cNvSpPr>
            <a:spLocks noGrp="1"/>
          </p:cNvSpPr>
          <p:nvPr>
            <p:ph type="title"/>
          </p:nvPr>
        </p:nvSpPr>
        <p:spPr/>
        <p:txBody>
          <a:bodyPr/>
          <a:lstStyle/>
          <a:p>
            <a:r>
              <a:rPr lang="en-US" dirty="0"/>
              <a:t>Contrast stretching</a:t>
            </a:r>
          </a:p>
        </p:txBody>
      </p:sp>
      <p:pic>
        <p:nvPicPr>
          <p:cNvPr id="8" name="Hình ảnh 7">
            <a:extLst>
              <a:ext uri="{FF2B5EF4-FFF2-40B4-BE49-F238E27FC236}">
                <a16:creationId xmlns:a16="http://schemas.microsoft.com/office/drawing/2014/main" id="{F7997898-6516-4DE5-BEA3-DADC4E2F86D9}"/>
              </a:ext>
            </a:extLst>
          </p:cNvPr>
          <p:cNvPicPr>
            <a:picLocks noChangeAspect="1"/>
          </p:cNvPicPr>
          <p:nvPr/>
        </p:nvPicPr>
        <p:blipFill>
          <a:blip r:embed="rId3"/>
          <a:stretch>
            <a:fillRect/>
          </a:stretch>
        </p:blipFill>
        <p:spPr>
          <a:xfrm>
            <a:off x="1609452" y="2214393"/>
            <a:ext cx="2429214" cy="2429214"/>
          </a:xfrm>
          <a:prstGeom prst="rect">
            <a:avLst/>
          </a:prstGeom>
        </p:spPr>
      </p:pic>
      <p:pic>
        <p:nvPicPr>
          <p:cNvPr id="9" name="Hình ảnh 8">
            <a:extLst>
              <a:ext uri="{FF2B5EF4-FFF2-40B4-BE49-F238E27FC236}">
                <a16:creationId xmlns:a16="http://schemas.microsoft.com/office/drawing/2014/main" id="{4FD9AA30-79EF-49E2-BC3F-1ECA4B1B79A6}"/>
              </a:ext>
            </a:extLst>
          </p:cNvPr>
          <p:cNvPicPr>
            <a:picLocks noChangeAspect="1"/>
          </p:cNvPicPr>
          <p:nvPr/>
        </p:nvPicPr>
        <p:blipFill>
          <a:blip r:embed="rId4"/>
          <a:stretch>
            <a:fillRect/>
          </a:stretch>
        </p:blipFill>
        <p:spPr>
          <a:xfrm>
            <a:off x="4881393" y="2219156"/>
            <a:ext cx="2429214" cy="2419688"/>
          </a:xfrm>
          <a:prstGeom prst="rect">
            <a:avLst/>
          </a:prstGeom>
        </p:spPr>
      </p:pic>
      <p:pic>
        <p:nvPicPr>
          <p:cNvPr id="10" name="Hình ảnh 9">
            <a:extLst>
              <a:ext uri="{FF2B5EF4-FFF2-40B4-BE49-F238E27FC236}">
                <a16:creationId xmlns:a16="http://schemas.microsoft.com/office/drawing/2014/main" id="{F4D6B295-106D-4CA9-93B3-1B078F905D2B}"/>
              </a:ext>
            </a:extLst>
          </p:cNvPr>
          <p:cNvPicPr>
            <a:picLocks noChangeAspect="1"/>
          </p:cNvPicPr>
          <p:nvPr/>
        </p:nvPicPr>
        <p:blipFill>
          <a:blip r:embed="rId5"/>
          <a:stretch>
            <a:fillRect/>
          </a:stretch>
        </p:blipFill>
        <p:spPr>
          <a:xfrm>
            <a:off x="8045731" y="2214393"/>
            <a:ext cx="2457793" cy="2381582"/>
          </a:xfrm>
          <a:prstGeom prst="rect">
            <a:avLst/>
          </a:prstGeom>
        </p:spPr>
      </p:pic>
      <p:sp>
        <p:nvSpPr>
          <p:cNvPr id="31" name="Hộp Văn bản 30">
            <a:extLst>
              <a:ext uri="{FF2B5EF4-FFF2-40B4-BE49-F238E27FC236}">
                <a16:creationId xmlns:a16="http://schemas.microsoft.com/office/drawing/2014/main" id="{0C0401F8-D503-4779-A4BA-923F35951A5F}"/>
              </a:ext>
            </a:extLst>
          </p:cNvPr>
          <p:cNvSpPr txBox="1"/>
          <p:nvPr/>
        </p:nvSpPr>
        <p:spPr>
          <a:xfrm>
            <a:off x="1913395" y="4757058"/>
            <a:ext cx="1821332" cy="369332"/>
          </a:xfrm>
          <a:prstGeom prst="rect">
            <a:avLst/>
          </a:prstGeom>
          <a:noFill/>
        </p:spPr>
        <p:txBody>
          <a:bodyPr wrap="none" rtlCol="0">
            <a:spAutoFit/>
          </a:bodyPr>
          <a:lstStyle/>
          <a:p>
            <a:pPr algn="ctr"/>
            <a:r>
              <a:rPr lang="en-US" b="1" dirty="0"/>
              <a:t>Original Image	</a:t>
            </a:r>
          </a:p>
        </p:txBody>
      </p:sp>
      <p:sp>
        <p:nvSpPr>
          <p:cNvPr id="36" name="Hộp Văn bản 35">
            <a:extLst>
              <a:ext uri="{FF2B5EF4-FFF2-40B4-BE49-F238E27FC236}">
                <a16:creationId xmlns:a16="http://schemas.microsoft.com/office/drawing/2014/main" id="{ACF7254F-6D63-4EB5-BA59-B0327B09505F}"/>
              </a:ext>
            </a:extLst>
          </p:cNvPr>
          <p:cNvSpPr txBox="1"/>
          <p:nvPr/>
        </p:nvSpPr>
        <p:spPr>
          <a:xfrm>
            <a:off x="4934468" y="4757058"/>
            <a:ext cx="2323072" cy="369332"/>
          </a:xfrm>
          <a:prstGeom prst="rect">
            <a:avLst/>
          </a:prstGeom>
          <a:noFill/>
        </p:spPr>
        <p:txBody>
          <a:bodyPr wrap="none" rtlCol="0">
            <a:spAutoFit/>
          </a:bodyPr>
          <a:lstStyle/>
          <a:p>
            <a:pPr algn="ctr"/>
            <a:r>
              <a:rPr lang="en-US" b="1" dirty="0"/>
              <a:t>Contrast Stretching</a:t>
            </a:r>
          </a:p>
        </p:txBody>
      </p:sp>
      <p:sp>
        <p:nvSpPr>
          <p:cNvPr id="37" name="Hộp Văn bản 36">
            <a:extLst>
              <a:ext uri="{FF2B5EF4-FFF2-40B4-BE49-F238E27FC236}">
                <a16:creationId xmlns:a16="http://schemas.microsoft.com/office/drawing/2014/main" id="{94F1C0DF-2FEC-44D0-99BC-D642C6EFE41F}"/>
              </a:ext>
            </a:extLst>
          </p:cNvPr>
          <p:cNvSpPr txBox="1"/>
          <p:nvPr/>
        </p:nvSpPr>
        <p:spPr>
          <a:xfrm>
            <a:off x="8457281" y="4757058"/>
            <a:ext cx="1623008" cy="369332"/>
          </a:xfrm>
          <a:prstGeom prst="rect">
            <a:avLst/>
          </a:prstGeom>
          <a:noFill/>
        </p:spPr>
        <p:txBody>
          <a:bodyPr wrap="none" rtlCol="0">
            <a:spAutoFit/>
          </a:bodyPr>
          <a:lstStyle/>
          <a:p>
            <a:pPr algn="ctr"/>
            <a:r>
              <a:rPr lang="en-US" b="1" dirty="0"/>
              <a:t>Thresholding</a:t>
            </a:r>
          </a:p>
        </p:txBody>
      </p:sp>
      <p:pic>
        <p:nvPicPr>
          <p:cNvPr id="11" name="Hình ảnh 10">
            <a:extLst>
              <a:ext uri="{FF2B5EF4-FFF2-40B4-BE49-F238E27FC236}">
                <a16:creationId xmlns:a16="http://schemas.microsoft.com/office/drawing/2014/main" id="{A91BFF3B-7D14-4285-8E99-FC1BA5978E7D}"/>
              </a:ext>
            </a:extLst>
          </p:cNvPr>
          <p:cNvPicPr>
            <a:picLocks noChangeAspect="1"/>
          </p:cNvPicPr>
          <p:nvPr/>
        </p:nvPicPr>
        <p:blipFill>
          <a:blip r:embed="rId6"/>
          <a:stretch>
            <a:fillRect/>
          </a:stretch>
        </p:blipFill>
        <p:spPr>
          <a:xfrm>
            <a:off x="1869331" y="1346656"/>
            <a:ext cx="8210958" cy="3595068"/>
          </a:xfrm>
          <a:prstGeom prst="rect">
            <a:avLst/>
          </a:prstGeom>
        </p:spPr>
      </p:pic>
      <p:sp>
        <p:nvSpPr>
          <p:cNvPr id="38" name="Hộp Văn bản 37">
            <a:extLst>
              <a:ext uri="{FF2B5EF4-FFF2-40B4-BE49-F238E27FC236}">
                <a16:creationId xmlns:a16="http://schemas.microsoft.com/office/drawing/2014/main" id="{35FB8692-6F75-46D8-B5D6-4ECEB34234F2}"/>
              </a:ext>
            </a:extLst>
          </p:cNvPr>
          <p:cNvSpPr txBox="1"/>
          <p:nvPr/>
        </p:nvSpPr>
        <p:spPr>
          <a:xfrm>
            <a:off x="2359651" y="5102807"/>
            <a:ext cx="3573236" cy="646331"/>
          </a:xfrm>
          <a:prstGeom prst="rect">
            <a:avLst/>
          </a:prstGeom>
          <a:noFill/>
        </p:spPr>
        <p:txBody>
          <a:bodyPr wrap="square">
            <a:spAutoFit/>
          </a:bodyPr>
          <a:lstStyle/>
          <a:p>
            <a:pPr algn="ctr"/>
            <a:r>
              <a:rPr lang="en-US" i="1" dirty="0">
                <a:solidFill>
                  <a:srgbClr val="242021"/>
                </a:solidFill>
                <a:latin typeface="TimesTen-Roman"/>
              </a:rPr>
              <a:t>H</a:t>
            </a:r>
            <a:r>
              <a:rPr lang="en-US" sz="1800" i="1" dirty="0">
                <a:solidFill>
                  <a:srgbClr val="242021"/>
                </a:solidFill>
                <a:effectLst/>
                <a:latin typeface="TimesTen-Roman"/>
              </a:rPr>
              <a:t>ighlights range [A, B] and reduces all other intensities to a lower level.</a:t>
            </a:r>
            <a:r>
              <a:rPr lang="en-US" i="1" dirty="0"/>
              <a:t> </a:t>
            </a:r>
          </a:p>
        </p:txBody>
      </p:sp>
      <p:sp>
        <p:nvSpPr>
          <p:cNvPr id="39" name="Hộp Văn bản 38">
            <a:extLst>
              <a:ext uri="{FF2B5EF4-FFF2-40B4-BE49-F238E27FC236}">
                <a16:creationId xmlns:a16="http://schemas.microsoft.com/office/drawing/2014/main" id="{F324A57D-AC01-45BD-8DEB-BE58BB6DB187}"/>
              </a:ext>
            </a:extLst>
          </p:cNvPr>
          <p:cNvSpPr txBox="1"/>
          <p:nvPr/>
        </p:nvSpPr>
        <p:spPr>
          <a:xfrm>
            <a:off x="6259113" y="5102807"/>
            <a:ext cx="3573236" cy="923330"/>
          </a:xfrm>
          <a:prstGeom prst="rect">
            <a:avLst/>
          </a:prstGeom>
          <a:noFill/>
        </p:spPr>
        <p:txBody>
          <a:bodyPr wrap="square">
            <a:spAutoFit/>
          </a:bodyPr>
          <a:lstStyle/>
          <a:p>
            <a:pPr algn="ctr"/>
            <a:r>
              <a:rPr lang="en-US" i="1" dirty="0">
                <a:solidFill>
                  <a:srgbClr val="242021"/>
                </a:solidFill>
                <a:latin typeface="TimesTen-Roman"/>
              </a:rPr>
              <a:t>H</a:t>
            </a:r>
            <a:r>
              <a:rPr lang="en-US" sz="1800" b="0" i="1" dirty="0">
                <a:solidFill>
                  <a:srgbClr val="242021"/>
                </a:solidFill>
                <a:effectLst/>
                <a:latin typeface="TimesTen-Roman"/>
              </a:rPr>
              <a:t>ighlights range [A, B] and leaves other intensities unchanged.</a:t>
            </a:r>
            <a:r>
              <a:rPr lang="en-US" i="1" dirty="0"/>
              <a:t> </a:t>
            </a:r>
            <a:br>
              <a:rPr lang="en-US" i="1" dirty="0"/>
            </a:br>
            <a:endParaRPr lang="en-US" i="1" dirty="0"/>
          </a:p>
        </p:txBody>
      </p:sp>
      <p:pic>
        <p:nvPicPr>
          <p:cNvPr id="17" name="Hình ảnh 16">
            <a:extLst>
              <a:ext uri="{FF2B5EF4-FFF2-40B4-BE49-F238E27FC236}">
                <a16:creationId xmlns:a16="http://schemas.microsoft.com/office/drawing/2014/main" id="{4775EDEB-686D-42F7-BD50-AE7F3342E50E}"/>
              </a:ext>
            </a:extLst>
          </p:cNvPr>
          <p:cNvPicPr>
            <a:picLocks noChangeAspect="1"/>
          </p:cNvPicPr>
          <p:nvPr/>
        </p:nvPicPr>
        <p:blipFill>
          <a:blip r:embed="rId7"/>
          <a:stretch>
            <a:fillRect/>
          </a:stretch>
        </p:blipFill>
        <p:spPr>
          <a:xfrm>
            <a:off x="2581137" y="1431503"/>
            <a:ext cx="2915057" cy="3229426"/>
          </a:xfrm>
          <a:prstGeom prst="rect">
            <a:avLst/>
          </a:prstGeom>
        </p:spPr>
      </p:pic>
      <p:pic>
        <p:nvPicPr>
          <p:cNvPr id="23" name="Hình ảnh 22">
            <a:extLst>
              <a:ext uri="{FF2B5EF4-FFF2-40B4-BE49-F238E27FC236}">
                <a16:creationId xmlns:a16="http://schemas.microsoft.com/office/drawing/2014/main" id="{92C4794D-758D-4472-B562-F0A52E08B62F}"/>
              </a:ext>
            </a:extLst>
          </p:cNvPr>
          <p:cNvPicPr>
            <a:picLocks noChangeAspect="1"/>
          </p:cNvPicPr>
          <p:nvPr/>
        </p:nvPicPr>
        <p:blipFill>
          <a:blip r:embed="rId8"/>
          <a:stretch>
            <a:fillRect/>
          </a:stretch>
        </p:blipFill>
        <p:spPr>
          <a:xfrm>
            <a:off x="6602492" y="1445792"/>
            <a:ext cx="2886478" cy="3200847"/>
          </a:xfrm>
          <a:prstGeom prst="rect">
            <a:avLst/>
          </a:prstGeom>
        </p:spPr>
      </p:pic>
      <p:pic>
        <p:nvPicPr>
          <p:cNvPr id="14" name="Hình ảnh 13">
            <a:extLst>
              <a:ext uri="{FF2B5EF4-FFF2-40B4-BE49-F238E27FC236}">
                <a16:creationId xmlns:a16="http://schemas.microsoft.com/office/drawing/2014/main" id="{B5A6E316-1ABB-4874-A8CA-876D02D718BC}"/>
              </a:ext>
            </a:extLst>
          </p:cNvPr>
          <p:cNvPicPr/>
          <p:nvPr/>
        </p:nvPicPr>
        <p:blipFill>
          <a:blip r:embed="rId9"/>
          <a:stretch>
            <a:fillRect/>
          </a:stretch>
        </p:blipFill>
        <p:spPr>
          <a:xfrm>
            <a:off x="1510812" y="1263725"/>
            <a:ext cx="8992712" cy="3791017"/>
          </a:xfrm>
          <a:prstGeom prst="rect">
            <a:avLst/>
          </a:prstGeom>
        </p:spPr>
      </p:pic>
      <p:sp>
        <p:nvSpPr>
          <p:cNvPr id="16" name="Hộp Văn bản 15">
            <a:extLst>
              <a:ext uri="{FF2B5EF4-FFF2-40B4-BE49-F238E27FC236}">
                <a16:creationId xmlns:a16="http://schemas.microsoft.com/office/drawing/2014/main" id="{289DFE25-8D74-4158-9066-AFA7C184E328}"/>
              </a:ext>
            </a:extLst>
          </p:cNvPr>
          <p:cNvSpPr txBox="1"/>
          <p:nvPr/>
        </p:nvSpPr>
        <p:spPr>
          <a:xfrm>
            <a:off x="2729207" y="5380124"/>
            <a:ext cx="6555922" cy="646331"/>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An X-ray imaging technique of blood vessels using contrast dye, which helps visualize the shape and condition of the vessels clearly.</a:t>
            </a:r>
          </a:p>
        </p:txBody>
      </p:sp>
      <p:sp>
        <p:nvSpPr>
          <p:cNvPr id="18" name="Hộp Văn bản 17">
            <a:extLst>
              <a:ext uri="{FF2B5EF4-FFF2-40B4-BE49-F238E27FC236}">
                <a16:creationId xmlns:a16="http://schemas.microsoft.com/office/drawing/2014/main" id="{31565D73-1EE2-443C-9017-636C9CAF22C5}"/>
              </a:ext>
            </a:extLst>
          </p:cNvPr>
          <p:cNvSpPr txBox="1"/>
          <p:nvPr/>
        </p:nvSpPr>
        <p:spPr>
          <a:xfrm>
            <a:off x="1947708" y="5037853"/>
            <a:ext cx="1910989"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Original image</a:t>
            </a:r>
          </a:p>
        </p:txBody>
      </p:sp>
      <p:sp>
        <p:nvSpPr>
          <p:cNvPr id="19" name="Hộp Văn bản 18">
            <a:extLst>
              <a:ext uri="{FF2B5EF4-FFF2-40B4-BE49-F238E27FC236}">
                <a16:creationId xmlns:a16="http://schemas.microsoft.com/office/drawing/2014/main" id="{6FDA25DE-0EA8-4CEB-BDE8-B4581454B763}"/>
              </a:ext>
            </a:extLst>
          </p:cNvPr>
          <p:cNvSpPr txBox="1"/>
          <p:nvPr/>
        </p:nvSpPr>
        <p:spPr>
          <a:xfrm>
            <a:off x="5019315" y="5037853"/>
            <a:ext cx="1910989"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Binary slicing</a:t>
            </a:r>
          </a:p>
        </p:txBody>
      </p:sp>
      <p:sp>
        <p:nvSpPr>
          <p:cNvPr id="20" name="Hộp Văn bản 19">
            <a:extLst>
              <a:ext uri="{FF2B5EF4-FFF2-40B4-BE49-F238E27FC236}">
                <a16:creationId xmlns:a16="http://schemas.microsoft.com/office/drawing/2014/main" id="{4A5750E9-C80E-460A-94D2-C08AC11DDAD4}"/>
              </a:ext>
            </a:extLst>
          </p:cNvPr>
          <p:cNvSpPr txBox="1"/>
          <p:nvPr/>
        </p:nvSpPr>
        <p:spPr>
          <a:xfrm>
            <a:off x="8368956" y="5037853"/>
            <a:ext cx="1910989" cy="369332"/>
          </a:xfrm>
          <a:prstGeom prst="rect">
            <a:avLst/>
          </a:prstGeom>
          <a:noFill/>
        </p:spPr>
        <p:txBody>
          <a:bodyPr wrap="square">
            <a:spAutoFit/>
          </a:bodyPr>
          <a:lstStyle/>
          <a:p>
            <a:pPr algn="ctr"/>
            <a:r>
              <a:rPr lang="en-US" dirty="0" err="1">
                <a:latin typeface="Times New Roman" panose="02020603050405020304" pitchFamily="18" charset="0"/>
                <a:cs typeface="Times New Roman" panose="02020603050405020304" pitchFamily="18" charset="0"/>
              </a:rPr>
              <a:t>Hightlight</a:t>
            </a:r>
            <a:r>
              <a:rPr lang="en-US" dirty="0">
                <a:latin typeface="Times New Roman" panose="02020603050405020304" pitchFamily="18" charset="0"/>
                <a:cs typeface="Times New Roman" panose="02020603050405020304" pitchFamily="18" charset="0"/>
              </a:rPr>
              <a:t> slicing</a:t>
            </a:r>
          </a:p>
        </p:txBody>
      </p:sp>
    </p:spTree>
    <p:extLst>
      <p:ext uri="{BB962C8B-B14F-4D97-AF65-F5344CB8AC3E}">
        <p14:creationId xmlns:p14="http://schemas.microsoft.com/office/powerpoint/2010/main" val="3498423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37"/>
                                        </p:tgtEl>
                                      </p:cBhvr>
                                    </p:animEffect>
                                    <p:set>
                                      <p:cBhvr>
                                        <p:cTn id="18" dur="1" fill="hold">
                                          <p:stCondLst>
                                            <p:cond delay="499"/>
                                          </p:stCondLst>
                                        </p:cTn>
                                        <p:tgtEl>
                                          <p:spTgt spid="37"/>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36"/>
                                        </p:tgtEl>
                                      </p:cBhvr>
                                    </p:animEffect>
                                    <p:set>
                                      <p:cBhvr>
                                        <p:cTn id="24" dur="1" fill="hold">
                                          <p:stCondLst>
                                            <p:cond delay="499"/>
                                          </p:stCondLst>
                                        </p:cTn>
                                        <p:tgtEl>
                                          <p:spTgt spid="36"/>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par>
                                <p:cTn id="28" presetID="10" presetClass="exit" presetSubtype="0" fill="hold" grpId="0" nodeType="withEffect">
                                  <p:stCondLst>
                                    <p:cond delay="0"/>
                                  </p:stCondLst>
                                  <p:childTnLst>
                                    <p:animEffect transition="out" filter="fade">
                                      <p:cBhvr>
                                        <p:cTn id="29" dur="500"/>
                                        <p:tgtEl>
                                          <p:spTgt spid="31"/>
                                        </p:tgtEl>
                                      </p:cBhvr>
                                    </p:animEffect>
                                    <p:set>
                                      <p:cBhvr>
                                        <p:cTn id="30" dur="1" fill="hold">
                                          <p:stCondLst>
                                            <p:cond delay="499"/>
                                          </p:stCondLst>
                                        </p:cTn>
                                        <p:tgtEl>
                                          <p:spTgt spid="31"/>
                                        </p:tgtEl>
                                        <p:attrNameLst>
                                          <p:attrName>style.visibility</p:attrName>
                                        </p:attrNameLst>
                                      </p:cBhvr>
                                      <p:to>
                                        <p:strVal val="hidden"/>
                                      </p:to>
                                    </p:set>
                                  </p:childTnLst>
                                </p:cTn>
                              </p:par>
                              <p:par>
                                <p:cTn id="31" presetID="10"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500"/>
                                        <p:tgtEl>
                                          <p:spTgt spid="3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par>
                                <p:cTn id="37" presetID="10"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10" presetClass="entr" presetSubtype="0" fill="hold"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39"/>
                                        </p:tgtEl>
                                      </p:cBhvr>
                                    </p:animEffect>
                                    <p:set>
                                      <p:cBhvr>
                                        <p:cTn id="55" dur="1" fill="hold">
                                          <p:stCondLst>
                                            <p:cond delay="499"/>
                                          </p:stCondLst>
                                        </p:cTn>
                                        <p:tgtEl>
                                          <p:spTgt spid="39"/>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38"/>
                                        </p:tgtEl>
                                      </p:cBhvr>
                                    </p:animEffect>
                                    <p:set>
                                      <p:cBhvr>
                                        <p:cTn id="58" dur="1" fill="hold">
                                          <p:stCondLst>
                                            <p:cond delay="499"/>
                                          </p:stCondLst>
                                        </p:cTn>
                                        <p:tgtEl>
                                          <p:spTgt spid="38"/>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23"/>
                                        </p:tgtEl>
                                      </p:cBhvr>
                                    </p:animEffect>
                                    <p:set>
                                      <p:cBhvr>
                                        <p:cTn id="61" dur="1" fill="hold">
                                          <p:stCondLst>
                                            <p:cond delay="499"/>
                                          </p:stCondLst>
                                        </p:cTn>
                                        <p:tgtEl>
                                          <p:spTgt spid="23"/>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17"/>
                                        </p:tgtEl>
                                      </p:cBhvr>
                                    </p:animEffect>
                                    <p:set>
                                      <p:cBhvr>
                                        <p:cTn id="64" dur="1" fill="hold">
                                          <p:stCondLst>
                                            <p:cond delay="499"/>
                                          </p:stCondLst>
                                        </p:cTn>
                                        <p:tgtEl>
                                          <p:spTgt spid="17"/>
                                        </p:tgtEl>
                                        <p:attrNameLst>
                                          <p:attrName>style.visibility</p:attrName>
                                        </p:attrNameLst>
                                      </p:cBhvr>
                                      <p:to>
                                        <p:strVal val="hidden"/>
                                      </p:to>
                                    </p:set>
                                  </p:childTnLst>
                                </p:cTn>
                              </p:par>
                              <p:par>
                                <p:cTn id="65" presetID="10"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par>
                                <p:cTn id="68" presetID="10" presetClass="entr" presetSubtype="0" fill="hold" nodeType="with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fade">
                                      <p:cBhvr>
                                        <p:cTn id="70" dur="500"/>
                                        <p:tgtEl>
                                          <p:spTgt spid="1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6" grpId="0"/>
      <p:bldP spid="37" grpId="0"/>
      <p:bldP spid="37" grpId="1"/>
      <p:bldP spid="38" grpId="0"/>
      <p:bldP spid="38" grpId="1"/>
      <p:bldP spid="39" grpId="0"/>
      <p:bldP spid="39" grpId="1"/>
      <p:bldP spid="16" grpId="0"/>
      <p:bldP spid="18" grpId="0"/>
      <p:bldP spid="19"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FA090-415B-2229-E03F-936F8C6991E1}"/>
              </a:ext>
            </a:extLst>
          </p:cNvPr>
          <p:cNvSpPr>
            <a:spLocks noGrp="1"/>
          </p:cNvSpPr>
          <p:nvPr>
            <p:ph type="title"/>
          </p:nvPr>
        </p:nvSpPr>
        <p:spPr/>
        <p:txBody>
          <a:bodyPr/>
          <a:lstStyle/>
          <a:p>
            <a:r>
              <a:rPr lang="en-US" dirty="0"/>
              <a:t>02. HISTOGRAM ANALYSIS</a:t>
            </a:r>
          </a:p>
        </p:txBody>
      </p:sp>
      <p:sp>
        <p:nvSpPr>
          <p:cNvPr id="16" name="Hộp Văn bản 15">
            <a:extLst>
              <a:ext uri="{FF2B5EF4-FFF2-40B4-BE49-F238E27FC236}">
                <a16:creationId xmlns:a16="http://schemas.microsoft.com/office/drawing/2014/main" id="{BED3C904-A762-4BFB-BB6C-ED6AD7F28FDF}"/>
              </a:ext>
            </a:extLst>
          </p:cNvPr>
          <p:cNvSpPr txBox="1"/>
          <p:nvPr/>
        </p:nvSpPr>
        <p:spPr>
          <a:xfrm>
            <a:off x="236764" y="928691"/>
            <a:ext cx="11421836" cy="461665"/>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A </a:t>
            </a:r>
            <a:r>
              <a:rPr lang="en-US" sz="2400" b="1" dirty="0">
                <a:latin typeface="Times New Roman" panose="02020603050405020304" pitchFamily="18" charset="0"/>
                <a:cs typeface="Times New Roman" panose="02020603050405020304" pitchFamily="18" charset="0"/>
              </a:rPr>
              <a:t>Histogram</a:t>
            </a:r>
            <a:r>
              <a:rPr lang="en-US" sz="2400" dirty="0">
                <a:latin typeface="Times New Roman" panose="02020603050405020304" pitchFamily="18" charset="0"/>
                <a:cs typeface="Times New Roman" panose="02020603050405020304" pitchFamily="18" charset="0"/>
              </a:rPr>
              <a:t> is a chart that shows how </a:t>
            </a:r>
            <a:r>
              <a:rPr lang="en-US" sz="2400" b="1" dirty="0">
                <a:latin typeface="Times New Roman" panose="02020603050405020304" pitchFamily="18" charset="0"/>
                <a:cs typeface="Times New Roman" panose="02020603050405020304" pitchFamily="18" charset="0"/>
              </a:rPr>
              <a:t>pixel intensity values</a:t>
            </a:r>
            <a:r>
              <a:rPr lang="en-US" sz="2400" dirty="0">
                <a:latin typeface="Times New Roman" panose="02020603050405020304" pitchFamily="18" charset="0"/>
                <a:cs typeface="Times New Roman" panose="02020603050405020304" pitchFamily="18" charset="0"/>
              </a:rPr>
              <a:t> are distributed in an image.</a:t>
            </a:r>
          </a:p>
        </p:txBody>
      </p:sp>
      <p:pic>
        <p:nvPicPr>
          <p:cNvPr id="6146" name="Picture 2" descr="OpenCV Image Histograms ( cv2.calcHist ) - PyImageSearch">
            <a:extLst>
              <a:ext uri="{FF2B5EF4-FFF2-40B4-BE49-F238E27FC236}">
                <a16:creationId xmlns:a16="http://schemas.microsoft.com/office/drawing/2014/main" id="{A36F1EB4-C76E-4FB0-A130-1A94036BC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4793" y="1995487"/>
            <a:ext cx="6667500" cy="2867025"/>
          </a:xfrm>
          <a:prstGeom prst="rect">
            <a:avLst/>
          </a:prstGeom>
          <a:noFill/>
          <a:extLst>
            <a:ext uri="{909E8E84-426E-40DD-AFC4-6F175D3DCCD1}">
              <a14:hiddenFill xmlns:a14="http://schemas.microsoft.com/office/drawing/2010/main">
                <a:solidFill>
                  <a:srgbClr val="FFFFFF"/>
                </a:solidFill>
              </a14:hiddenFill>
            </a:ext>
          </a:extLst>
        </p:spPr>
      </p:pic>
      <p:pic>
        <p:nvPicPr>
          <p:cNvPr id="6" name="Hình ảnh 5">
            <a:extLst>
              <a:ext uri="{FF2B5EF4-FFF2-40B4-BE49-F238E27FC236}">
                <a16:creationId xmlns:a16="http://schemas.microsoft.com/office/drawing/2014/main" id="{00117C72-C04E-4C64-A1DC-C56092A87E81}"/>
              </a:ext>
            </a:extLst>
          </p:cNvPr>
          <p:cNvPicPr>
            <a:picLocks noChangeAspect="1"/>
          </p:cNvPicPr>
          <p:nvPr/>
        </p:nvPicPr>
        <p:blipFill>
          <a:blip r:embed="rId4"/>
          <a:stretch>
            <a:fillRect/>
          </a:stretch>
        </p:blipFill>
        <p:spPr>
          <a:xfrm>
            <a:off x="2837706" y="2844383"/>
            <a:ext cx="6516588" cy="584616"/>
          </a:xfrm>
          <a:prstGeom prst="rect">
            <a:avLst/>
          </a:prstGeom>
        </p:spPr>
      </p:pic>
      <p:cxnSp>
        <p:nvCxnSpPr>
          <p:cNvPr id="22" name="Đường kết nối Mũi tên Thẳng 21">
            <a:extLst>
              <a:ext uri="{FF2B5EF4-FFF2-40B4-BE49-F238E27FC236}">
                <a16:creationId xmlns:a16="http://schemas.microsoft.com/office/drawing/2014/main" id="{CBAEF1A8-4146-433E-A24E-084A431A0C87}"/>
              </a:ext>
            </a:extLst>
          </p:cNvPr>
          <p:cNvCxnSpPr>
            <a:cxnSpLocks/>
          </p:cNvCxnSpPr>
          <p:nvPr/>
        </p:nvCxnSpPr>
        <p:spPr>
          <a:xfrm flipH="1">
            <a:off x="4528457" y="2024743"/>
            <a:ext cx="903514" cy="9470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Hộp Văn bản 23">
            <a:extLst>
              <a:ext uri="{FF2B5EF4-FFF2-40B4-BE49-F238E27FC236}">
                <a16:creationId xmlns:a16="http://schemas.microsoft.com/office/drawing/2014/main" id="{FF75977E-548D-4037-A242-2CCEF44AC593}"/>
              </a:ext>
            </a:extLst>
          </p:cNvPr>
          <p:cNvSpPr txBox="1"/>
          <p:nvPr/>
        </p:nvSpPr>
        <p:spPr>
          <a:xfrm>
            <a:off x="5431971" y="1701577"/>
            <a:ext cx="6177642" cy="523220"/>
          </a:xfrm>
          <a:prstGeom prst="rect">
            <a:avLst/>
          </a:prstGeom>
          <a:noFill/>
        </p:spPr>
        <p:txBody>
          <a:bodyPr wrap="square">
            <a:spAutoFit/>
          </a:bodyPr>
          <a:lstStyle/>
          <a:p>
            <a:r>
              <a:rPr lang="en-US" sz="2800" dirty="0">
                <a:solidFill>
                  <a:srgbClr val="242021"/>
                </a:solidFill>
                <a:latin typeface="TimesTen-Roman"/>
              </a:rPr>
              <a:t>T</a:t>
            </a:r>
            <a:r>
              <a:rPr lang="en-US" sz="2800" b="0" i="0" dirty="0">
                <a:solidFill>
                  <a:srgbClr val="242021"/>
                </a:solidFill>
                <a:effectLst/>
                <a:latin typeface="TimesTen-Roman"/>
              </a:rPr>
              <a:t>he number of pixels with intensity </a:t>
            </a:r>
            <a:r>
              <a:rPr lang="en-US" sz="2800" b="0" i="1" dirty="0" err="1">
                <a:solidFill>
                  <a:srgbClr val="242021"/>
                </a:solidFill>
                <a:effectLst/>
                <a:latin typeface="TimesTen-Italic"/>
              </a:rPr>
              <a:t>r</a:t>
            </a:r>
            <a:r>
              <a:rPr lang="en-US" sz="1050" b="0" i="1" dirty="0" err="1">
                <a:solidFill>
                  <a:srgbClr val="242021"/>
                </a:solidFill>
                <a:effectLst/>
                <a:latin typeface="TimesTen-Italic"/>
              </a:rPr>
              <a:t>k</a:t>
            </a:r>
            <a:r>
              <a:rPr lang="en-US" sz="2800" dirty="0"/>
              <a:t> </a:t>
            </a:r>
          </a:p>
        </p:txBody>
      </p:sp>
      <p:cxnSp>
        <p:nvCxnSpPr>
          <p:cNvPr id="25" name="Đường kết nối Mũi tên Thẳng 24">
            <a:extLst>
              <a:ext uri="{FF2B5EF4-FFF2-40B4-BE49-F238E27FC236}">
                <a16:creationId xmlns:a16="http://schemas.microsoft.com/office/drawing/2014/main" id="{CA29CD2C-1130-40E7-95AE-1B360D4D085D}"/>
              </a:ext>
            </a:extLst>
          </p:cNvPr>
          <p:cNvCxnSpPr>
            <a:cxnSpLocks/>
          </p:cNvCxnSpPr>
          <p:nvPr/>
        </p:nvCxnSpPr>
        <p:spPr>
          <a:xfrm>
            <a:off x="2115537" y="1963187"/>
            <a:ext cx="812720" cy="8811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Hộp Văn bản 25">
            <a:extLst>
              <a:ext uri="{FF2B5EF4-FFF2-40B4-BE49-F238E27FC236}">
                <a16:creationId xmlns:a16="http://schemas.microsoft.com/office/drawing/2014/main" id="{511D5FF3-40F6-4CA8-8B36-0AC8B108DC64}"/>
              </a:ext>
            </a:extLst>
          </p:cNvPr>
          <p:cNvSpPr txBox="1"/>
          <p:nvPr/>
        </p:nvSpPr>
        <p:spPr>
          <a:xfrm>
            <a:off x="152400" y="1291757"/>
            <a:ext cx="6177642" cy="523220"/>
          </a:xfrm>
          <a:prstGeom prst="rect">
            <a:avLst/>
          </a:prstGeom>
          <a:noFill/>
        </p:spPr>
        <p:txBody>
          <a:bodyPr wrap="square">
            <a:spAutoFit/>
          </a:bodyPr>
          <a:lstStyle/>
          <a:p>
            <a:r>
              <a:rPr lang="en-US" sz="2800" dirty="0">
                <a:solidFill>
                  <a:srgbClr val="242021"/>
                </a:solidFill>
                <a:latin typeface="TimesTen-Roman"/>
              </a:rPr>
              <a:t>Histogram value at intensity</a:t>
            </a:r>
            <a:r>
              <a:rPr lang="en-US" sz="2800" b="0" i="1" dirty="0">
                <a:solidFill>
                  <a:srgbClr val="242021"/>
                </a:solidFill>
                <a:effectLst/>
                <a:latin typeface="TimesTen-Italic"/>
              </a:rPr>
              <a:t> </a:t>
            </a:r>
            <a:r>
              <a:rPr lang="en-US" sz="2800" b="0" i="1" dirty="0" err="1">
                <a:solidFill>
                  <a:srgbClr val="242021"/>
                </a:solidFill>
                <a:effectLst/>
                <a:latin typeface="TimesTen-Italic"/>
              </a:rPr>
              <a:t>r</a:t>
            </a:r>
            <a:r>
              <a:rPr lang="en-US" sz="1050" b="0" i="1" dirty="0" err="1">
                <a:solidFill>
                  <a:srgbClr val="242021"/>
                </a:solidFill>
                <a:effectLst/>
                <a:latin typeface="TimesTen-Italic"/>
              </a:rPr>
              <a:t>k</a:t>
            </a:r>
            <a:r>
              <a:rPr lang="en-US" sz="2800" dirty="0">
                <a:solidFill>
                  <a:srgbClr val="242021"/>
                </a:solidFill>
                <a:latin typeface="TimesTen-Roman"/>
              </a:rPr>
              <a:t> </a:t>
            </a:r>
            <a:endParaRPr lang="en-US" sz="2800" dirty="0"/>
          </a:p>
        </p:txBody>
      </p:sp>
      <p:cxnSp>
        <p:nvCxnSpPr>
          <p:cNvPr id="27" name="Đường kết nối Mũi tên Thẳng 26">
            <a:extLst>
              <a:ext uri="{FF2B5EF4-FFF2-40B4-BE49-F238E27FC236}">
                <a16:creationId xmlns:a16="http://schemas.microsoft.com/office/drawing/2014/main" id="{24109E3A-A643-4CAC-81F3-DFC548099BD1}"/>
              </a:ext>
            </a:extLst>
          </p:cNvPr>
          <p:cNvCxnSpPr>
            <a:cxnSpLocks/>
          </p:cNvCxnSpPr>
          <p:nvPr/>
        </p:nvCxnSpPr>
        <p:spPr>
          <a:xfrm flipV="1">
            <a:off x="2928257" y="3526972"/>
            <a:ext cx="522514" cy="931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Hộp Văn bản 27">
                <a:extLst>
                  <a:ext uri="{FF2B5EF4-FFF2-40B4-BE49-F238E27FC236}">
                    <a16:creationId xmlns:a16="http://schemas.microsoft.com/office/drawing/2014/main" id="{981D1720-90BC-4D8A-9DA7-B17D1C75B86E}"/>
                  </a:ext>
                </a:extLst>
              </p:cNvPr>
              <p:cNvSpPr txBox="1"/>
              <p:nvPr/>
            </p:nvSpPr>
            <p:spPr>
              <a:xfrm>
                <a:off x="609600" y="4781414"/>
                <a:ext cx="6177642" cy="530915"/>
              </a:xfrm>
              <a:prstGeom prst="rect">
                <a:avLst/>
              </a:prstGeom>
              <a:noFill/>
            </p:spPr>
            <p:txBody>
              <a:bodyPr wrap="square">
                <a:spAutoFit/>
              </a:bodyPr>
              <a:lstStyle/>
              <a:p>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𝑘</m:t>
                        </m:r>
                      </m:e>
                      <m:sup>
                        <m:r>
                          <a:rPr lang="en-US" sz="2800" b="0" i="1" smtClean="0">
                            <a:latin typeface="Cambria Math" panose="02040503050406030204" pitchFamily="18" charset="0"/>
                          </a:rPr>
                          <m:t>𝑡h</m:t>
                        </m:r>
                      </m:sup>
                    </m:sSup>
                  </m:oMath>
                </a14:m>
                <a:r>
                  <a:rPr lang="en-US" sz="2800" dirty="0">
                    <a:latin typeface="Times New Roman" panose="02020603050405020304" pitchFamily="18" charset="0"/>
                    <a:cs typeface="Times New Roman" panose="02020603050405020304" pitchFamily="18" charset="0"/>
                  </a:rPr>
                  <a:t> intensity level of image</a:t>
                </a:r>
              </a:p>
            </p:txBody>
          </p:sp>
        </mc:Choice>
        <mc:Fallback xmlns="">
          <p:sp>
            <p:nvSpPr>
              <p:cNvPr id="28" name="Hộp Văn bản 27">
                <a:extLst>
                  <a:ext uri="{FF2B5EF4-FFF2-40B4-BE49-F238E27FC236}">
                    <a16:creationId xmlns:a16="http://schemas.microsoft.com/office/drawing/2014/main" id="{981D1720-90BC-4D8A-9DA7-B17D1C75B86E}"/>
                  </a:ext>
                </a:extLst>
              </p:cNvPr>
              <p:cNvSpPr txBox="1">
                <a:spLocks noRot="1" noChangeAspect="1" noMove="1" noResize="1" noEditPoints="1" noAdjustHandles="1" noChangeArrowheads="1" noChangeShapeType="1" noTextEdit="1"/>
              </p:cNvSpPr>
              <p:nvPr/>
            </p:nvSpPr>
            <p:spPr>
              <a:xfrm>
                <a:off x="609600" y="4781414"/>
                <a:ext cx="6177642" cy="530915"/>
              </a:xfrm>
              <a:prstGeom prst="rect">
                <a:avLst/>
              </a:prstGeom>
              <a:blipFill>
                <a:blip r:embed="rId5"/>
                <a:stretch>
                  <a:fillRect t="-9195" b="-32184"/>
                </a:stretch>
              </a:blipFill>
            </p:spPr>
            <p:txBody>
              <a:bodyPr/>
              <a:lstStyle/>
              <a:p>
                <a:r>
                  <a:rPr lang="en-US">
                    <a:noFill/>
                  </a:rPr>
                  <a:t> </a:t>
                </a:r>
              </a:p>
            </p:txBody>
          </p:sp>
        </mc:Fallback>
      </mc:AlternateContent>
      <p:pic>
        <p:nvPicPr>
          <p:cNvPr id="12" name="Hình ảnh 11">
            <a:extLst>
              <a:ext uri="{FF2B5EF4-FFF2-40B4-BE49-F238E27FC236}">
                <a16:creationId xmlns:a16="http://schemas.microsoft.com/office/drawing/2014/main" id="{1FF4CA63-35E5-4743-B1F5-1C3415DE6250}"/>
              </a:ext>
            </a:extLst>
          </p:cNvPr>
          <p:cNvPicPr>
            <a:picLocks noChangeAspect="1"/>
          </p:cNvPicPr>
          <p:nvPr/>
        </p:nvPicPr>
        <p:blipFill>
          <a:blip r:embed="rId6"/>
          <a:stretch>
            <a:fillRect/>
          </a:stretch>
        </p:blipFill>
        <p:spPr>
          <a:xfrm>
            <a:off x="3341170" y="2412690"/>
            <a:ext cx="4648849" cy="1448002"/>
          </a:xfrm>
          <a:prstGeom prst="rect">
            <a:avLst/>
          </a:prstGeom>
        </p:spPr>
      </p:pic>
      <p:cxnSp>
        <p:nvCxnSpPr>
          <p:cNvPr id="32" name="Đường kết nối Mũi tên Thẳng 31">
            <a:extLst>
              <a:ext uri="{FF2B5EF4-FFF2-40B4-BE49-F238E27FC236}">
                <a16:creationId xmlns:a16="http://schemas.microsoft.com/office/drawing/2014/main" id="{DB141A81-212A-4BDD-ABDF-BB90DAD7D08F}"/>
              </a:ext>
            </a:extLst>
          </p:cNvPr>
          <p:cNvCxnSpPr>
            <a:cxnSpLocks/>
          </p:cNvCxnSpPr>
          <p:nvPr/>
        </p:nvCxnSpPr>
        <p:spPr>
          <a:xfrm>
            <a:off x="2950029" y="2155371"/>
            <a:ext cx="685800" cy="7728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Hộp Văn bản 32">
            <a:extLst>
              <a:ext uri="{FF2B5EF4-FFF2-40B4-BE49-F238E27FC236}">
                <a16:creationId xmlns:a16="http://schemas.microsoft.com/office/drawing/2014/main" id="{8CD82840-DC35-4F24-9FD6-6E41C6225DCB}"/>
              </a:ext>
            </a:extLst>
          </p:cNvPr>
          <p:cNvSpPr txBox="1"/>
          <p:nvPr/>
        </p:nvSpPr>
        <p:spPr>
          <a:xfrm>
            <a:off x="964549" y="1632151"/>
            <a:ext cx="3812262"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Probability of intensity </a:t>
            </a:r>
            <a:r>
              <a:rPr lang="en-US" sz="2800" b="0" i="1" dirty="0" err="1">
                <a:solidFill>
                  <a:srgbClr val="242021"/>
                </a:solidFill>
                <a:effectLst/>
                <a:latin typeface="TimesTen-Italic"/>
              </a:rPr>
              <a:t>r</a:t>
            </a:r>
            <a:r>
              <a:rPr lang="en-US" sz="1050" b="0" i="1" dirty="0" err="1">
                <a:solidFill>
                  <a:srgbClr val="242021"/>
                </a:solidFill>
                <a:effectLst/>
                <a:latin typeface="TimesTen-Italic"/>
              </a:rPr>
              <a:t>k</a:t>
            </a:r>
            <a:endParaRPr lang="en-US" sz="2800" dirty="0">
              <a:latin typeface="Times New Roman" panose="02020603050405020304" pitchFamily="18" charset="0"/>
              <a:cs typeface="Times New Roman" panose="02020603050405020304" pitchFamily="18" charset="0"/>
            </a:endParaRPr>
          </a:p>
        </p:txBody>
      </p:sp>
      <p:cxnSp>
        <p:nvCxnSpPr>
          <p:cNvPr id="34" name="Đường kết nối Mũi tên Thẳng 33">
            <a:extLst>
              <a:ext uri="{FF2B5EF4-FFF2-40B4-BE49-F238E27FC236}">
                <a16:creationId xmlns:a16="http://schemas.microsoft.com/office/drawing/2014/main" id="{08E25E60-2B39-4D7E-B307-D2C70AB62736}"/>
              </a:ext>
            </a:extLst>
          </p:cNvPr>
          <p:cNvCxnSpPr>
            <a:cxnSpLocks/>
            <a:stCxn id="35" idx="0"/>
          </p:cNvCxnSpPr>
          <p:nvPr/>
        </p:nvCxnSpPr>
        <p:spPr>
          <a:xfrm flipH="1" flipV="1">
            <a:off x="5665595" y="3860692"/>
            <a:ext cx="129731" cy="1342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Hộp Văn bản 34">
            <a:extLst>
              <a:ext uri="{FF2B5EF4-FFF2-40B4-BE49-F238E27FC236}">
                <a16:creationId xmlns:a16="http://schemas.microsoft.com/office/drawing/2014/main" id="{16C8AFE9-1AC3-4FEB-85B9-7233DC136F7C}"/>
              </a:ext>
            </a:extLst>
          </p:cNvPr>
          <p:cNvSpPr txBox="1"/>
          <p:nvPr/>
        </p:nvSpPr>
        <p:spPr>
          <a:xfrm>
            <a:off x="1891853" y="5203188"/>
            <a:ext cx="7806945" cy="954107"/>
          </a:xfrm>
          <a:prstGeom prst="rect">
            <a:avLst/>
          </a:prstGeom>
          <a:noFill/>
        </p:spPr>
        <p:txBody>
          <a:bodyPr wrap="none" rtlCol="0">
            <a:spAutoFit/>
          </a:bodyPr>
          <a:lstStyle/>
          <a:p>
            <a:pPr algn="ctr"/>
            <a:r>
              <a:rPr lang="en-US" sz="2800" b="0" i="1" dirty="0">
                <a:solidFill>
                  <a:srgbClr val="242021"/>
                </a:solidFill>
                <a:effectLst/>
                <a:latin typeface="Times New Roman" panose="02020603050405020304" pitchFamily="18" charset="0"/>
                <a:cs typeface="Times New Roman" panose="02020603050405020304" pitchFamily="18" charset="0"/>
              </a:rPr>
              <a:t>M </a:t>
            </a:r>
            <a:r>
              <a:rPr lang="en-US" sz="2800" b="0" i="0" dirty="0">
                <a:solidFill>
                  <a:srgbClr val="242021"/>
                </a:solidFill>
                <a:effectLst/>
                <a:latin typeface="Times New Roman" panose="02020603050405020304" pitchFamily="18" charset="0"/>
                <a:cs typeface="Times New Roman" panose="02020603050405020304" pitchFamily="18" charset="0"/>
              </a:rPr>
              <a:t>and </a:t>
            </a:r>
            <a:r>
              <a:rPr lang="en-US" sz="2800" b="0" i="1" dirty="0">
                <a:solidFill>
                  <a:srgbClr val="242021"/>
                </a:solidFill>
                <a:effectLst/>
                <a:latin typeface="Times New Roman" panose="02020603050405020304" pitchFamily="18" charset="0"/>
                <a:cs typeface="Times New Roman" panose="02020603050405020304" pitchFamily="18" charset="0"/>
              </a:rPr>
              <a:t>N </a:t>
            </a:r>
            <a:r>
              <a:rPr lang="en-US" sz="2800" b="0" i="0" dirty="0">
                <a:solidFill>
                  <a:srgbClr val="242021"/>
                </a:solidFill>
                <a:effectLst/>
                <a:latin typeface="Times New Roman" panose="02020603050405020304" pitchFamily="18" charset="0"/>
                <a:cs typeface="Times New Roman" panose="02020603050405020304" pitchFamily="18" charset="0"/>
              </a:rPr>
              <a:t>are the number of image rows and columns</a:t>
            </a:r>
            <a:r>
              <a:rPr lang="en-US" sz="2800" dirty="0">
                <a:latin typeface="Times New Roman" panose="02020603050405020304" pitchFamily="18" charset="0"/>
                <a:cs typeface="Times New Roman" panose="02020603050405020304" pitchFamily="18" charset="0"/>
              </a:rPr>
              <a:t> </a:t>
            </a:r>
            <a:br>
              <a:rPr lang="en-US" sz="2800" dirty="0">
                <a:latin typeface="Times New Roman" panose="02020603050405020304" pitchFamily="18" charset="0"/>
                <a:cs typeface="Times New Roman" panose="02020603050405020304" pitchFamily="18" charset="0"/>
              </a:rPr>
            </a:br>
            <a:r>
              <a:rPr lang="en-US" sz="2800" i="1" dirty="0">
                <a:latin typeface="Times New Roman" panose="02020603050405020304" pitchFamily="18" charset="0"/>
                <a:cs typeface="Times New Roman" panose="02020603050405020304" pitchFamily="18" charset="0"/>
              </a:rPr>
              <a:t>M </a:t>
            </a:r>
            <a:r>
              <a:rPr lang="en-US" sz="2800" dirty="0">
                <a:latin typeface="Times New Roman" panose="02020603050405020304" pitchFamily="18" charset="0"/>
                <a:cs typeface="Times New Roman" panose="02020603050405020304" pitchFamily="18" charset="0"/>
              </a:rPr>
              <a:t>x </a:t>
            </a:r>
            <a:r>
              <a:rPr lang="en-US" sz="2800" i="1" dirty="0">
                <a:latin typeface="Times New Roman" panose="02020603050405020304" pitchFamily="18" charset="0"/>
                <a:cs typeface="Times New Roman" panose="02020603050405020304" pitchFamily="18" charset="0"/>
              </a:rPr>
              <a:t>N</a:t>
            </a:r>
            <a:r>
              <a:rPr lang="en-US" sz="2800" dirty="0">
                <a:latin typeface="Times New Roman" panose="02020603050405020304" pitchFamily="18" charset="0"/>
                <a:cs typeface="Times New Roman" panose="02020603050405020304" pitchFamily="18" charset="0"/>
              </a:rPr>
              <a:t> is Total number of pixels</a:t>
            </a:r>
          </a:p>
        </p:txBody>
      </p:sp>
      <p:sp>
        <p:nvSpPr>
          <p:cNvPr id="14" name="Hộp Văn bản 13">
            <a:extLst>
              <a:ext uri="{FF2B5EF4-FFF2-40B4-BE49-F238E27FC236}">
                <a16:creationId xmlns:a16="http://schemas.microsoft.com/office/drawing/2014/main" id="{8BC81BDD-F6BD-4B5C-A578-C0D203FAC3FF}"/>
              </a:ext>
            </a:extLst>
          </p:cNvPr>
          <p:cNvSpPr txBox="1"/>
          <p:nvPr/>
        </p:nvSpPr>
        <p:spPr>
          <a:xfrm>
            <a:off x="409781" y="871539"/>
            <a:ext cx="3544560"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Normalize histogram:</a:t>
            </a:r>
          </a:p>
        </p:txBody>
      </p:sp>
      <p:sp>
        <p:nvSpPr>
          <p:cNvPr id="18" name="Hộp Văn bản 17">
            <a:extLst>
              <a:ext uri="{FF2B5EF4-FFF2-40B4-BE49-F238E27FC236}">
                <a16:creationId xmlns:a16="http://schemas.microsoft.com/office/drawing/2014/main" id="{4797295E-66AB-42BB-A75B-C02C00B44838}"/>
              </a:ext>
            </a:extLst>
          </p:cNvPr>
          <p:cNvSpPr txBox="1"/>
          <p:nvPr/>
        </p:nvSpPr>
        <p:spPr>
          <a:xfrm>
            <a:off x="3621724" y="4862512"/>
            <a:ext cx="76174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Image</a:t>
            </a:r>
          </a:p>
        </p:txBody>
      </p:sp>
      <p:sp>
        <p:nvSpPr>
          <p:cNvPr id="19" name="Hộp Văn bản 18">
            <a:extLst>
              <a:ext uri="{FF2B5EF4-FFF2-40B4-BE49-F238E27FC236}">
                <a16:creationId xmlns:a16="http://schemas.microsoft.com/office/drawing/2014/main" id="{E0880F1C-6A35-4231-BD52-CF8F48C8838A}"/>
              </a:ext>
            </a:extLst>
          </p:cNvPr>
          <p:cNvSpPr txBox="1"/>
          <p:nvPr/>
        </p:nvSpPr>
        <p:spPr>
          <a:xfrm>
            <a:off x="6860530" y="4862512"/>
            <a:ext cx="115929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Histogram</a:t>
            </a:r>
          </a:p>
        </p:txBody>
      </p:sp>
      <p:pic>
        <p:nvPicPr>
          <p:cNvPr id="20" name="Hình ảnh 19">
            <a:extLst>
              <a:ext uri="{FF2B5EF4-FFF2-40B4-BE49-F238E27FC236}">
                <a16:creationId xmlns:a16="http://schemas.microsoft.com/office/drawing/2014/main" id="{813E2016-A6AE-4DE4-BD8F-5E1B3E0BDBEF}"/>
              </a:ext>
            </a:extLst>
          </p:cNvPr>
          <p:cNvPicPr>
            <a:picLocks noChangeAspect="1"/>
          </p:cNvPicPr>
          <p:nvPr/>
        </p:nvPicPr>
        <p:blipFill>
          <a:blip r:embed="rId7"/>
          <a:stretch>
            <a:fillRect/>
          </a:stretch>
        </p:blipFill>
        <p:spPr>
          <a:xfrm>
            <a:off x="2124248" y="2281077"/>
            <a:ext cx="7268589" cy="2295845"/>
          </a:xfrm>
          <a:prstGeom prst="rect">
            <a:avLst/>
          </a:prstGeom>
        </p:spPr>
      </p:pic>
      <p:grpSp>
        <p:nvGrpSpPr>
          <p:cNvPr id="21" name="Nhóm 20">
            <a:extLst>
              <a:ext uri="{FF2B5EF4-FFF2-40B4-BE49-F238E27FC236}">
                <a16:creationId xmlns:a16="http://schemas.microsoft.com/office/drawing/2014/main" id="{76610225-A884-426C-855F-E551E6BE961E}"/>
              </a:ext>
            </a:extLst>
          </p:cNvPr>
          <p:cNvGrpSpPr/>
          <p:nvPr/>
        </p:nvGrpSpPr>
        <p:grpSpPr>
          <a:xfrm>
            <a:off x="2230016" y="2397967"/>
            <a:ext cx="6307785" cy="3519483"/>
            <a:chOff x="2230016" y="2397967"/>
            <a:chExt cx="6307785" cy="3519483"/>
          </a:xfrm>
        </p:grpSpPr>
        <p:sp>
          <p:nvSpPr>
            <p:cNvPr id="23" name="Hình Bầu dục 22">
              <a:extLst>
                <a:ext uri="{FF2B5EF4-FFF2-40B4-BE49-F238E27FC236}">
                  <a16:creationId xmlns:a16="http://schemas.microsoft.com/office/drawing/2014/main" id="{186A42D1-F365-4571-B6F8-D01434A59532}"/>
                </a:ext>
              </a:extLst>
            </p:cNvPr>
            <p:cNvSpPr/>
            <p:nvPr/>
          </p:nvSpPr>
          <p:spPr>
            <a:xfrm>
              <a:off x="2230016" y="2397967"/>
              <a:ext cx="363894" cy="363894"/>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9" name="Hình Bầu dục 28">
              <a:extLst>
                <a:ext uri="{FF2B5EF4-FFF2-40B4-BE49-F238E27FC236}">
                  <a16:creationId xmlns:a16="http://schemas.microsoft.com/office/drawing/2014/main" id="{CE316B6B-DE45-4550-8173-A676231F2E8A}"/>
                </a:ext>
              </a:extLst>
            </p:cNvPr>
            <p:cNvSpPr/>
            <p:nvPr/>
          </p:nvSpPr>
          <p:spPr>
            <a:xfrm>
              <a:off x="3135085" y="2911151"/>
              <a:ext cx="363894" cy="363894"/>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0" name="Hình Bầu dục 29">
              <a:extLst>
                <a:ext uri="{FF2B5EF4-FFF2-40B4-BE49-F238E27FC236}">
                  <a16:creationId xmlns:a16="http://schemas.microsoft.com/office/drawing/2014/main" id="{24CE79E5-3E2C-4064-8B44-93811F872B62}"/>
                </a:ext>
              </a:extLst>
            </p:cNvPr>
            <p:cNvSpPr/>
            <p:nvPr/>
          </p:nvSpPr>
          <p:spPr>
            <a:xfrm>
              <a:off x="3646032" y="2911151"/>
              <a:ext cx="363894" cy="363894"/>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1" name="Hình Bầu dục 30">
              <a:extLst>
                <a:ext uri="{FF2B5EF4-FFF2-40B4-BE49-F238E27FC236}">
                  <a16:creationId xmlns:a16="http://schemas.microsoft.com/office/drawing/2014/main" id="{AE90EB56-AC04-4891-B895-FADDF385BDFE}"/>
                </a:ext>
              </a:extLst>
            </p:cNvPr>
            <p:cNvSpPr/>
            <p:nvPr/>
          </p:nvSpPr>
          <p:spPr>
            <a:xfrm>
              <a:off x="3135085" y="3428999"/>
              <a:ext cx="363894" cy="363894"/>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6" name="Hình Bầu dục 35">
              <a:extLst>
                <a:ext uri="{FF2B5EF4-FFF2-40B4-BE49-F238E27FC236}">
                  <a16:creationId xmlns:a16="http://schemas.microsoft.com/office/drawing/2014/main" id="{DEC9C4C6-9300-4B3C-B5C2-B3D29DDB9EBA}"/>
                </a:ext>
              </a:extLst>
            </p:cNvPr>
            <p:cNvSpPr/>
            <p:nvPr/>
          </p:nvSpPr>
          <p:spPr>
            <a:xfrm>
              <a:off x="3646032" y="3428999"/>
              <a:ext cx="363894" cy="363894"/>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7" name="Hình Bầu dục 36">
              <a:extLst>
                <a:ext uri="{FF2B5EF4-FFF2-40B4-BE49-F238E27FC236}">
                  <a16:creationId xmlns:a16="http://schemas.microsoft.com/office/drawing/2014/main" id="{6D3A635D-6D2F-4885-9AD8-3CB06A081449}"/>
                </a:ext>
              </a:extLst>
            </p:cNvPr>
            <p:cNvSpPr/>
            <p:nvPr/>
          </p:nvSpPr>
          <p:spPr>
            <a:xfrm>
              <a:off x="6096000" y="4250351"/>
              <a:ext cx="363894" cy="363894"/>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38" name="Đường kết nối Mũi tên Thẳng 37">
              <a:extLst>
                <a:ext uri="{FF2B5EF4-FFF2-40B4-BE49-F238E27FC236}">
                  <a16:creationId xmlns:a16="http://schemas.microsoft.com/office/drawing/2014/main" id="{6CD140DE-CB5B-4580-AC6A-EFABFAE56807}"/>
                </a:ext>
              </a:extLst>
            </p:cNvPr>
            <p:cNvCxnSpPr>
              <a:cxnSpLocks/>
            </p:cNvCxnSpPr>
            <p:nvPr/>
          </p:nvCxnSpPr>
          <p:spPr>
            <a:xfrm>
              <a:off x="5141167" y="2892490"/>
              <a:ext cx="613584"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39" name="Hộp Văn bản 38">
              <a:extLst>
                <a:ext uri="{FF2B5EF4-FFF2-40B4-BE49-F238E27FC236}">
                  <a16:creationId xmlns:a16="http://schemas.microsoft.com/office/drawing/2014/main" id="{9A117947-049F-41C5-BB90-9B27B832C72B}"/>
                </a:ext>
              </a:extLst>
            </p:cNvPr>
            <p:cNvSpPr txBox="1"/>
            <p:nvPr/>
          </p:nvSpPr>
          <p:spPr>
            <a:xfrm>
              <a:off x="2358116" y="5455785"/>
              <a:ext cx="6179685" cy="461665"/>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The number of pixels with intensity value 0 is 5</a:t>
              </a:r>
            </a:p>
          </p:txBody>
        </p:sp>
      </p:grpSp>
      <p:grpSp>
        <p:nvGrpSpPr>
          <p:cNvPr id="46" name="Nhóm 45">
            <a:extLst>
              <a:ext uri="{FF2B5EF4-FFF2-40B4-BE49-F238E27FC236}">
                <a16:creationId xmlns:a16="http://schemas.microsoft.com/office/drawing/2014/main" id="{5C07923C-FAD8-4846-9238-F01838920359}"/>
              </a:ext>
            </a:extLst>
          </p:cNvPr>
          <p:cNvGrpSpPr/>
          <p:nvPr/>
        </p:nvGrpSpPr>
        <p:grpSpPr>
          <a:xfrm>
            <a:off x="1883228" y="1335189"/>
            <a:ext cx="8425543" cy="4556953"/>
            <a:chOff x="1883228" y="1335189"/>
            <a:chExt cx="8425543" cy="4556953"/>
          </a:xfrm>
        </p:grpSpPr>
        <p:pic>
          <p:nvPicPr>
            <p:cNvPr id="47" name="Hình ảnh 46">
              <a:extLst>
                <a:ext uri="{FF2B5EF4-FFF2-40B4-BE49-F238E27FC236}">
                  <a16:creationId xmlns:a16="http://schemas.microsoft.com/office/drawing/2014/main" id="{E9B2C1BE-3342-426E-96D1-CA8B9245FC60}"/>
                </a:ext>
              </a:extLst>
            </p:cNvPr>
            <p:cNvPicPr>
              <a:picLocks noChangeAspect="1"/>
            </p:cNvPicPr>
            <p:nvPr/>
          </p:nvPicPr>
          <p:blipFill>
            <a:blip r:embed="rId8"/>
            <a:stretch>
              <a:fillRect/>
            </a:stretch>
          </p:blipFill>
          <p:spPr>
            <a:xfrm>
              <a:off x="1883228" y="1335189"/>
              <a:ext cx="8425543" cy="4187621"/>
            </a:xfrm>
            <a:prstGeom prst="rect">
              <a:avLst/>
            </a:prstGeom>
          </p:spPr>
        </p:pic>
        <p:sp>
          <p:nvSpPr>
            <p:cNvPr id="48" name="Hộp Văn bản 47">
              <a:extLst>
                <a:ext uri="{FF2B5EF4-FFF2-40B4-BE49-F238E27FC236}">
                  <a16:creationId xmlns:a16="http://schemas.microsoft.com/office/drawing/2014/main" id="{55DFB57B-5729-467B-BE16-ABD7DBA0DA11}"/>
                </a:ext>
              </a:extLst>
            </p:cNvPr>
            <p:cNvSpPr txBox="1"/>
            <p:nvPr/>
          </p:nvSpPr>
          <p:spPr>
            <a:xfrm>
              <a:off x="2667000" y="5522810"/>
              <a:ext cx="64633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Dark</a:t>
              </a:r>
            </a:p>
          </p:txBody>
        </p:sp>
        <p:sp>
          <p:nvSpPr>
            <p:cNvPr id="49" name="Hộp Văn bản 48">
              <a:extLst>
                <a:ext uri="{FF2B5EF4-FFF2-40B4-BE49-F238E27FC236}">
                  <a16:creationId xmlns:a16="http://schemas.microsoft.com/office/drawing/2014/main" id="{A240C6A4-3380-4488-9463-C1F24606C78F}"/>
                </a:ext>
              </a:extLst>
            </p:cNvPr>
            <p:cNvSpPr txBox="1"/>
            <p:nvPr/>
          </p:nvSpPr>
          <p:spPr>
            <a:xfrm>
              <a:off x="4789715" y="5522810"/>
              <a:ext cx="68480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Light</a:t>
              </a:r>
            </a:p>
          </p:txBody>
        </p:sp>
        <p:sp>
          <p:nvSpPr>
            <p:cNvPr id="50" name="Hộp Văn bản 49">
              <a:extLst>
                <a:ext uri="{FF2B5EF4-FFF2-40B4-BE49-F238E27FC236}">
                  <a16:creationId xmlns:a16="http://schemas.microsoft.com/office/drawing/2014/main" id="{2BCBBB78-F0E3-4668-A49F-5380496DFD51}"/>
                </a:ext>
              </a:extLst>
            </p:cNvPr>
            <p:cNvSpPr txBox="1"/>
            <p:nvPr/>
          </p:nvSpPr>
          <p:spPr>
            <a:xfrm>
              <a:off x="6460672" y="5522810"/>
              <a:ext cx="139653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Low contrast</a:t>
              </a:r>
            </a:p>
          </p:txBody>
        </p:sp>
        <p:sp>
          <p:nvSpPr>
            <p:cNvPr id="51" name="Hộp Văn bản 50">
              <a:extLst>
                <a:ext uri="{FF2B5EF4-FFF2-40B4-BE49-F238E27FC236}">
                  <a16:creationId xmlns:a16="http://schemas.microsoft.com/office/drawing/2014/main" id="{0F59C8F9-43F6-484B-AFA0-343D5A1F98A3}"/>
                </a:ext>
              </a:extLst>
            </p:cNvPr>
            <p:cNvSpPr txBox="1"/>
            <p:nvPr/>
          </p:nvSpPr>
          <p:spPr>
            <a:xfrm>
              <a:off x="8567974" y="5522810"/>
              <a:ext cx="1435008"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High contrast</a:t>
              </a:r>
            </a:p>
          </p:txBody>
        </p:sp>
      </p:grpSp>
    </p:spTree>
    <p:extLst>
      <p:ext uri="{BB962C8B-B14F-4D97-AF65-F5344CB8AC3E}">
        <p14:creationId xmlns:p14="http://schemas.microsoft.com/office/powerpoint/2010/main" val="1077381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146"/>
                                        </p:tgtEl>
                                      </p:cBhvr>
                                    </p:animEffect>
                                    <p:set>
                                      <p:cBhvr>
                                        <p:cTn id="7" dur="1" fill="hold">
                                          <p:stCondLst>
                                            <p:cond delay="499"/>
                                          </p:stCondLst>
                                        </p:cTn>
                                        <p:tgtEl>
                                          <p:spTgt spid="614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21"/>
                                        </p:tgtEl>
                                      </p:cBhvr>
                                    </p:animEffect>
                                    <p:set>
                                      <p:cBhvr>
                                        <p:cTn id="19" dur="1" fill="hold">
                                          <p:stCondLst>
                                            <p:cond delay="499"/>
                                          </p:stCondLst>
                                        </p:cTn>
                                        <p:tgtEl>
                                          <p:spTgt spid="21"/>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6"/>
                                        </p:tgtEl>
                                      </p:cBhvr>
                                    </p:animEffect>
                                    <p:set>
                                      <p:cBhvr>
                                        <p:cTn id="22" dur="1" fill="hold">
                                          <p:stCondLst>
                                            <p:cond delay="499"/>
                                          </p:stCondLst>
                                        </p:cTn>
                                        <p:tgtEl>
                                          <p:spTgt spid="16"/>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20"/>
                                        </p:tgtEl>
                                      </p:cBhvr>
                                    </p:animEffect>
                                    <p:set>
                                      <p:cBhvr>
                                        <p:cTn id="25" dur="1" fill="hold">
                                          <p:stCondLst>
                                            <p:cond delay="499"/>
                                          </p:stCondLst>
                                        </p:cTn>
                                        <p:tgtEl>
                                          <p:spTgt spid="20"/>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18"/>
                                        </p:tgtEl>
                                      </p:cBhvr>
                                    </p:animEffect>
                                    <p:set>
                                      <p:cBhvr>
                                        <p:cTn id="31" dur="1" fill="hold">
                                          <p:stCondLst>
                                            <p:cond delay="499"/>
                                          </p:stCondLst>
                                        </p:cTn>
                                        <p:tgtEl>
                                          <p:spTgt spid="18"/>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46"/>
                                        </p:tgtEl>
                                      </p:cBhvr>
                                    </p:animEffect>
                                    <p:set>
                                      <p:cBhvr>
                                        <p:cTn id="39" dur="1" fill="hold">
                                          <p:stCondLst>
                                            <p:cond delay="499"/>
                                          </p:stCondLst>
                                        </p:cTn>
                                        <p:tgtEl>
                                          <p:spTgt spid="46"/>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10"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par>
                                <p:cTn id="59" presetID="10" presetClass="entr" presetSubtype="0" fill="hold" nodeType="with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500"/>
                                        <p:tgtEl>
                                          <p:spTgt spid="2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nodeType="clickEffect">
                                  <p:stCondLst>
                                    <p:cond delay="0"/>
                                  </p:stCondLst>
                                  <p:childTnLst>
                                    <p:animEffect transition="out" filter="fade">
                                      <p:cBhvr>
                                        <p:cTn id="65" dur="500"/>
                                        <p:tgtEl>
                                          <p:spTgt spid="6"/>
                                        </p:tgtEl>
                                      </p:cBhvr>
                                    </p:animEffect>
                                    <p:set>
                                      <p:cBhvr>
                                        <p:cTn id="66" dur="1" fill="hold">
                                          <p:stCondLst>
                                            <p:cond delay="499"/>
                                          </p:stCondLst>
                                        </p:cTn>
                                        <p:tgtEl>
                                          <p:spTgt spid="6"/>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24"/>
                                        </p:tgtEl>
                                      </p:cBhvr>
                                    </p:animEffect>
                                    <p:set>
                                      <p:cBhvr>
                                        <p:cTn id="69" dur="1" fill="hold">
                                          <p:stCondLst>
                                            <p:cond delay="499"/>
                                          </p:stCondLst>
                                        </p:cTn>
                                        <p:tgtEl>
                                          <p:spTgt spid="24"/>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22"/>
                                        </p:tgtEl>
                                      </p:cBhvr>
                                    </p:animEffect>
                                    <p:set>
                                      <p:cBhvr>
                                        <p:cTn id="72" dur="1" fill="hold">
                                          <p:stCondLst>
                                            <p:cond delay="499"/>
                                          </p:stCondLst>
                                        </p:cTn>
                                        <p:tgtEl>
                                          <p:spTgt spid="22"/>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26"/>
                                        </p:tgtEl>
                                      </p:cBhvr>
                                    </p:animEffect>
                                    <p:set>
                                      <p:cBhvr>
                                        <p:cTn id="75" dur="1" fill="hold">
                                          <p:stCondLst>
                                            <p:cond delay="499"/>
                                          </p:stCondLst>
                                        </p:cTn>
                                        <p:tgtEl>
                                          <p:spTgt spid="26"/>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25"/>
                                        </p:tgtEl>
                                      </p:cBhvr>
                                    </p:animEffect>
                                    <p:set>
                                      <p:cBhvr>
                                        <p:cTn id="78" dur="1" fill="hold">
                                          <p:stCondLst>
                                            <p:cond delay="499"/>
                                          </p:stCondLst>
                                        </p:cTn>
                                        <p:tgtEl>
                                          <p:spTgt spid="25"/>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28"/>
                                        </p:tgtEl>
                                      </p:cBhvr>
                                    </p:animEffect>
                                    <p:set>
                                      <p:cBhvr>
                                        <p:cTn id="81" dur="1" fill="hold">
                                          <p:stCondLst>
                                            <p:cond delay="499"/>
                                          </p:stCondLst>
                                        </p:cTn>
                                        <p:tgtEl>
                                          <p:spTgt spid="28"/>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27"/>
                                        </p:tgtEl>
                                      </p:cBhvr>
                                    </p:animEffect>
                                    <p:set>
                                      <p:cBhvr>
                                        <p:cTn id="84" dur="1" fill="hold">
                                          <p:stCondLst>
                                            <p:cond delay="499"/>
                                          </p:stCondLst>
                                        </p:cTn>
                                        <p:tgtEl>
                                          <p:spTgt spid="27"/>
                                        </p:tgtEl>
                                        <p:attrNameLst>
                                          <p:attrName>style.visibility</p:attrName>
                                        </p:attrNameLst>
                                      </p:cBhvr>
                                      <p:to>
                                        <p:strVal val="hidden"/>
                                      </p:to>
                                    </p:set>
                                  </p:childTnLst>
                                </p:cTn>
                              </p:par>
                              <p:par>
                                <p:cTn id="85" presetID="10" presetClass="entr" presetSubtype="0" fill="hold" grpId="0" nodeType="withEffect">
                                  <p:stCondLst>
                                    <p:cond delay="0"/>
                                  </p:stCondLst>
                                  <p:childTnLst>
                                    <p:set>
                                      <p:cBhvr>
                                        <p:cTn id="86" dur="1" fill="hold">
                                          <p:stCondLst>
                                            <p:cond delay="0"/>
                                          </p:stCondLst>
                                        </p:cTn>
                                        <p:tgtEl>
                                          <p:spTgt spid="35"/>
                                        </p:tgtEl>
                                        <p:attrNameLst>
                                          <p:attrName>style.visibility</p:attrName>
                                        </p:attrNameLst>
                                      </p:cBhvr>
                                      <p:to>
                                        <p:strVal val="visible"/>
                                      </p:to>
                                    </p:set>
                                    <p:animEffect transition="in" filter="fade">
                                      <p:cBhvr>
                                        <p:cTn id="87" dur="500"/>
                                        <p:tgtEl>
                                          <p:spTgt spid="35"/>
                                        </p:tgtEl>
                                      </p:cBhvr>
                                    </p:animEffect>
                                  </p:childTnLst>
                                </p:cTn>
                              </p:par>
                              <p:par>
                                <p:cTn id="88" presetID="10" presetClass="entr" presetSubtype="0" fill="hold" nodeType="withEffect">
                                  <p:stCondLst>
                                    <p:cond delay="0"/>
                                  </p:stCondLst>
                                  <p:childTnLst>
                                    <p:set>
                                      <p:cBhvr>
                                        <p:cTn id="89" dur="1" fill="hold">
                                          <p:stCondLst>
                                            <p:cond delay="0"/>
                                          </p:stCondLst>
                                        </p:cTn>
                                        <p:tgtEl>
                                          <p:spTgt spid="12"/>
                                        </p:tgtEl>
                                        <p:attrNameLst>
                                          <p:attrName>style.visibility</p:attrName>
                                        </p:attrNameLst>
                                      </p:cBhvr>
                                      <p:to>
                                        <p:strVal val="visible"/>
                                      </p:to>
                                    </p:set>
                                    <p:animEffect transition="in" filter="fade">
                                      <p:cBhvr>
                                        <p:cTn id="90" dur="500"/>
                                        <p:tgtEl>
                                          <p:spTgt spid="12"/>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4"/>
                                        </p:tgtEl>
                                        <p:attrNameLst>
                                          <p:attrName>style.visibility</p:attrName>
                                        </p:attrNameLst>
                                      </p:cBhvr>
                                      <p:to>
                                        <p:strVal val="visible"/>
                                      </p:to>
                                    </p:set>
                                    <p:animEffect transition="in" filter="fade">
                                      <p:cBhvr>
                                        <p:cTn id="93" dur="500"/>
                                        <p:tgtEl>
                                          <p:spTgt spid="14"/>
                                        </p:tgtEl>
                                      </p:cBhvr>
                                    </p:animEffect>
                                  </p:childTnLst>
                                </p:cTn>
                              </p:par>
                            </p:childTnLst>
                          </p:cTn>
                        </p:par>
                        <p:par>
                          <p:cTn id="94" fill="hold">
                            <p:stCondLst>
                              <p:cond delay="500"/>
                            </p:stCondLst>
                            <p:childTnLst>
                              <p:par>
                                <p:cTn id="95" presetID="10" presetClass="entr" presetSubtype="0" fill="hold" nodeType="after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750"/>
                                        <p:tgtEl>
                                          <p:spTgt spid="32"/>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fade">
                                      <p:cBhvr>
                                        <p:cTn id="100" dur="500"/>
                                        <p:tgtEl>
                                          <p:spTgt spid="33"/>
                                        </p:tgtEl>
                                      </p:cBhvr>
                                    </p:animEffect>
                                  </p:childTnLst>
                                </p:cTn>
                              </p:par>
                              <p:par>
                                <p:cTn id="101" presetID="10" presetClass="entr" presetSubtype="0" fill="hold" nodeType="withEffect">
                                  <p:stCondLst>
                                    <p:cond delay="0"/>
                                  </p:stCondLst>
                                  <p:childTnLst>
                                    <p:set>
                                      <p:cBhvr>
                                        <p:cTn id="102" dur="1" fill="hold">
                                          <p:stCondLst>
                                            <p:cond delay="0"/>
                                          </p:stCondLst>
                                        </p:cTn>
                                        <p:tgtEl>
                                          <p:spTgt spid="34"/>
                                        </p:tgtEl>
                                        <p:attrNameLst>
                                          <p:attrName>style.visibility</p:attrName>
                                        </p:attrNameLst>
                                      </p:cBhvr>
                                      <p:to>
                                        <p:strVal val="visible"/>
                                      </p:to>
                                    </p:set>
                                    <p:animEffect transition="in" filter="fade">
                                      <p:cBhvr>
                                        <p:cTn id="10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4" grpId="0"/>
      <p:bldP spid="24" grpId="1"/>
      <p:bldP spid="26" grpId="0"/>
      <p:bldP spid="26" grpId="1"/>
      <p:bldP spid="28" grpId="0"/>
      <p:bldP spid="28" grpId="1"/>
      <p:bldP spid="33" grpId="0"/>
      <p:bldP spid="35" grpId="0"/>
      <p:bldP spid="14" grpId="0"/>
      <p:bldP spid="18" grpId="0"/>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FA090-415B-2229-E03F-936F8C6991E1}"/>
              </a:ext>
            </a:extLst>
          </p:cNvPr>
          <p:cNvSpPr>
            <a:spLocks noGrp="1"/>
          </p:cNvSpPr>
          <p:nvPr>
            <p:ph type="title"/>
          </p:nvPr>
        </p:nvSpPr>
        <p:spPr/>
        <p:txBody>
          <a:bodyPr/>
          <a:lstStyle/>
          <a:p>
            <a:r>
              <a:rPr lang="en-US" dirty="0"/>
              <a:t>02. HISTOGRAM ANALYSIS</a:t>
            </a:r>
          </a:p>
        </p:txBody>
      </p:sp>
      <p:pic>
        <p:nvPicPr>
          <p:cNvPr id="4" name="Hình ảnh 3">
            <a:extLst>
              <a:ext uri="{FF2B5EF4-FFF2-40B4-BE49-F238E27FC236}">
                <a16:creationId xmlns:a16="http://schemas.microsoft.com/office/drawing/2014/main" id="{177562C0-4A90-4373-92A3-43E35D43FE96}"/>
              </a:ext>
            </a:extLst>
          </p:cNvPr>
          <p:cNvPicPr>
            <a:picLocks noChangeAspect="1"/>
          </p:cNvPicPr>
          <p:nvPr/>
        </p:nvPicPr>
        <p:blipFill>
          <a:blip r:embed="rId3"/>
          <a:stretch>
            <a:fillRect/>
          </a:stretch>
        </p:blipFill>
        <p:spPr>
          <a:xfrm>
            <a:off x="1709125" y="2019103"/>
            <a:ext cx="8773749" cy="2819794"/>
          </a:xfrm>
          <a:prstGeom prst="rect">
            <a:avLst/>
          </a:prstGeom>
        </p:spPr>
      </p:pic>
      <p:sp>
        <p:nvSpPr>
          <p:cNvPr id="5" name="Hình chữ nhật 4">
            <a:extLst>
              <a:ext uri="{FF2B5EF4-FFF2-40B4-BE49-F238E27FC236}">
                <a16:creationId xmlns:a16="http://schemas.microsoft.com/office/drawing/2014/main" id="{355EC790-9DA7-43C8-BEF0-0B7A8B88CF73}"/>
              </a:ext>
            </a:extLst>
          </p:cNvPr>
          <p:cNvSpPr/>
          <p:nvPr/>
        </p:nvSpPr>
        <p:spPr>
          <a:xfrm>
            <a:off x="5153024" y="2971800"/>
            <a:ext cx="1071563" cy="2524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Hình ảnh 11">
            <a:extLst>
              <a:ext uri="{FF2B5EF4-FFF2-40B4-BE49-F238E27FC236}">
                <a16:creationId xmlns:a16="http://schemas.microsoft.com/office/drawing/2014/main" id="{D9F17FA9-BECA-4ECA-9B5D-D4772B4027F3}"/>
              </a:ext>
            </a:extLst>
          </p:cNvPr>
          <p:cNvPicPr>
            <a:picLocks noChangeAspect="1"/>
          </p:cNvPicPr>
          <p:nvPr/>
        </p:nvPicPr>
        <p:blipFill>
          <a:blip r:embed="rId4"/>
          <a:stretch>
            <a:fillRect/>
          </a:stretch>
        </p:blipFill>
        <p:spPr>
          <a:xfrm>
            <a:off x="5231545" y="2942095"/>
            <a:ext cx="914519" cy="311821"/>
          </a:xfrm>
          <a:prstGeom prst="rect">
            <a:avLst/>
          </a:prstGeom>
        </p:spPr>
      </p:pic>
      <p:sp>
        <p:nvSpPr>
          <p:cNvPr id="13" name="Title 1">
            <a:extLst>
              <a:ext uri="{FF2B5EF4-FFF2-40B4-BE49-F238E27FC236}">
                <a16:creationId xmlns:a16="http://schemas.microsoft.com/office/drawing/2014/main" id="{06C1F02E-3477-4344-BE61-E8495ED4DF7B}"/>
              </a:ext>
            </a:extLst>
          </p:cNvPr>
          <p:cNvSpPr txBox="1">
            <a:spLocks/>
          </p:cNvSpPr>
          <p:nvPr/>
        </p:nvSpPr>
        <p:spPr>
          <a:xfrm>
            <a:off x="525081" y="933061"/>
            <a:ext cx="11035547" cy="874478"/>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r>
              <a:rPr lang="en-US" b="0" dirty="0">
                <a:latin typeface="Times New Roman" panose="02020603050405020304" pitchFamily="18" charset="0"/>
                <a:cs typeface="Times New Roman" panose="02020603050405020304" pitchFamily="18" charset="0"/>
              </a:rPr>
              <a:t>The goal is to redistribute the pixel intensity values so that all levels occur with approximately equal probability, resulting in a more uniform histogram.</a:t>
            </a:r>
          </a:p>
        </p:txBody>
      </p:sp>
      <p:sp>
        <p:nvSpPr>
          <p:cNvPr id="15" name="Title 1">
            <a:extLst>
              <a:ext uri="{FF2B5EF4-FFF2-40B4-BE49-F238E27FC236}">
                <a16:creationId xmlns:a16="http://schemas.microsoft.com/office/drawing/2014/main" id="{6334DDFE-97C8-46CA-87FA-C296327A9BEC}"/>
              </a:ext>
            </a:extLst>
          </p:cNvPr>
          <p:cNvSpPr txBox="1">
            <a:spLocks/>
          </p:cNvSpPr>
          <p:nvPr/>
        </p:nvSpPr>
        <p:spPr>
          <a:xfrm>
            <a:off x="2242427" y="5050461"/>
            <a:ext cx="3094684"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b="0" dirty="0">
                <a:latin typeface="Times New Roman" panose="02020603050405020304" pitchFamily="18" charset="0"/>
                <a:cs typeface="Times New Roman" panose="02020603050405020304" pitchFamily="18" charset="0"/>
              </a:rPr>
              <a:t>Original histogram</a:t>
            </a:r>
            <a:endParaRPr lang="en-US" dirty="0">
              <a:latin typeface="Times New Roman" panose="02020603050405020304" pitchFamily="18" charset="0"/>
              <a:cs typeface="Times New Roman" panose="02020603050405020304" pitchFamily="18" charset="0"/>
            </a:endParaRPr>
          </a:p>
        </p:txBody>
      </p:sp>
      <p:sp>
        <p:nvSpPr>
          <p:cNvPr id="16" name="Title 1">
            <a:extLst>
              <a:ext uri="{FF2B5EF4-FFF2-40B4-BE49-F238E27FC236}">
                <a16:creationId xmlns:a16="http://schemas.microsoft.com/office/drawing/2014/main" id="{61468DCB-BCDD-46C3-A04E-3A5CB819AB6D}"/>
              </a:ext>
            </a:extLst>
          </p:cNvPr>
          <p:cNvSpPr txBox="1">
            <a:spLocks/>
          </p:cNvSpPr>
          <p:nvPr/>
        </p:nvSpPr>
        <p:spPr>
          <a:xfrm>
            <a:off x="6854891" y="5050461"/>
            <a:ext cx="3436774"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b="0" dirty="0">
                <a:latin typeface="Times New Roman" panose="02020603050405020304" pitchFamily="18" charset="0"/>
                <a:cs typeface="Times New Roman" panose="02020603050405020304" pitchFamily="18" charset="0"/>
              </a:rPr>
              <a:t>Equalization histogram</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2222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FA090-415B-2229-E03F-936F8C6991E1}"/>
              </a:ext>
            </a:extLst>
          </p:cNvPr>
          <p:cNvSpPr>
            <a:spLocks noGrp="1"/>
          </p:cNvSpPr>
          <p:nvPr>
            <p:ph type="title"/>
          </p:nvPr>
        </p:nvSpPr>
        <p:spPr/>
        <p:txBody>
          <a:bodyPr/>
          <a:lstStyle/>
          <a:p>
            <a:r>
              <a:rPr lang="en-US" dirty="0"/>
              <a:t>Histogram Equalization</a:t>
            </a:r>
          </a:p>
        </p:txBody>
      </p:sp>
      <p:sp>
        <p:nvSpPr>
          <p:cNvPr id="14" name="Hộp Văn bản 13">
            <a:extLst>
              <a:ext uri="{FF2B5EF4-FFF2-40B4-BE49-F238E27FC236}">
                <a16:creationId xmlns:a16="http://schemas.microsoft.com/office/drawing/2014/main" id="{73DD5DB3-CBB9-4301-B816-DB8C1D3150E0}"/>
              </a:ext>
            </a:extLst>
          </p:cNvPr>
          <p:cNvSpPr txBox="1"/>
          <p:nvPr/>
        </p:nvSpPr>
        <p:spPr>
          <a:xfrm>
            <a:off x="541563" y="906920"/>
            <a:ext cx="11334751" cy="461665"/>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Using the </a:t>
            </a:r>
            <a:r>
              <a:rPr lang="en-US" sz="2400" b="1" dirty="0">
                <a:latin typeface="Times New Roman" panose="02020603050405020304" pitchFamily="18" charset="0"/>
                <a:cs typeface="Times New Roman" panose="02020603050405020304" pitchFamily="18" charset="0"/>
              </a:rPr>
              <a:t>Cumulative distribution function (CDF)</a:t>
            </a:r>
            <a:r>
              <a:rPr lang="en-US" sz="2400" dirty="0">
                <a:latin typeface="Times New Roman" panose="02020603050405020304" pitchFamily="18" charset="0"/>
                <a:cs typeface="Times New Roman" panose="02020603050405020304" pitchFamily="18" charset="0"/>
              </a:rPr>
              <a:t>, to remap the original pixel values.</a:t>
            </a:r>
          </a:p>
        </p:txBody>
      </p:sp>
      <p:graphicFrame>
        <p:nvGraphicFramePr>
          <p:cNvPr id="7" name="Đối tượng 6">
            <a:extLst>
              <a:ext uri="{FF2B5EF4-FFF2-40B4-BE49-F238E27FC236}">
                <a16:creationId xmlns:a16="http://schemas.microsoft.com/office/drawing/2014/main" id="{D7BB0989-EA31-40E6-9134-AFFD825485C4}"/>
              </a:ext>
            </a:extLst>
          </p:cNvPr>
          <p:cNvGraphicFramePr>
            <a:graphicFrameLocks noChangeAspect="1"/>
          </p:cNvGraphicFramePr>
          <p:nvPr>
            <p:extLst>
              <p:ext uri="{D42A27DB-BD31-4B8C-83A1-F6EECF244321}">
                <p14:modId xmlns:p14="http://schemas.microsoft.com/office/powerpoint/2010/main" val="1300167506"/>
              </p:ext>
            </p:extLst>
          </p:nvPr>
        </p:nvGraphicFramePr>
        <p:xfrm>
          <a:off x="3464832" y="2578553"/>
          <a:ext cx="4953366" cy="1700893"/>
        </p:xfrm>
        <a:graphic>
          <a:graphicData uri="http://schemas.openxmlformats.org/presentationml/2006/ole">
            <mc:AlternateContent xmlns:mc="http://schemas.openxmlformats.org/markup-compatibility/2006">
              <mc:Choice xmlns:v="urn:schemas-microsoft-com:vml" Requires="v">
                <p:oleObj spid="_x0000_s7199" name="Equation" r:id="rId4" imgW="1211797" imgH="416693" progId="Equation.DSMT4">
                  <p:embed/>
                </p:oleObj>
              </mc:Choice>
              <mc:Fallback>
                <p:oleObj name="Equation" r:id="rId4" imgW="1211797" imgH="416693" progId="Equation.DSMT4">
                  <p:embed/>
                  <p:pic>
                    <p:nvPicPr>
                      <p:cNvPr id="0" name=""/>
                      <p:cNvPicPr/>
                      <p:nvPr/>
                    </p:nvPicPr>
                    <p:blipFill>
                      <a:blip r:embed="rId5"/>
                      <a:stretch>
                        <a:fillRect/>
                      </a:stretch>
                    </p:blipFill>
                    <p:spPr>
                      <a:xfrm>
                        <a:off x="3464832" y="2578553"/>
                        <a:ext cx="4953366" cy="1700893"/>
                      </a:xfrm>
                      <a:prstGeom prst="rect">
                        <a:avLst/>
                      </a:prstGeom>
                    </p:spPr>
                  </p:pic>
                </p:oleObj>
              </mc:Fallback>
            </mc:AlternateContent>
          </a:graphicData>
        </a:graphic>
      </p:graphicFrame>
      <p:grpSp>
        <p:nvGrpSpPr>
          <p:cNvPr id="43" name="Nhóm 42">
            <a:extLst>
              <a:ext uri="{FF2B5EF4-FFF2-40B4-BE49-F238E27FC236}">
                <a16:creationId xmlns:a16="http://schemas.microsoft.com/office/drawing/2014/main" id="{F0813BB2-71F6-473F-8C2D-C517D6DBCC72}"/>
              </a:ext>
            </a:extLst>
          </p:cNvPr>
          <p:cNvGrpSpPr/>
          <p:nvPr/>
        </p:nvGrpSpPr>
        <p:grpSpPr>
          <a:xfrm>
            <a:off x="3368351" y="2094410"/>
            <a:ext cx="8750028" cy="3339743"/>
            <a:chOff x="3368351" y="2094410"/>
            <a:chExt cx="8750028" cy="3339743"/>
          </a:xfrm>
        </p:grpSpPr>
        <p:cxnSp>
          <p:nvCxnSpPr>
            <p:cNvPr id="5" name="Đường kết nối Mũi tên Thẳng 4">
              <a:extLst>
                <a:ext uri="{FF2B5EF4-FFF2-40B4-BE49-F238E27FC236}">
                  <a16:creationId xmlns:a16="http://schemas.microsoft.com/office/drawing/2014/main" id="{798AC95A-9083-49A6-A571-9D336F86D2FF}"/>
                </a:ext>
              </a:extLst>
            </p:cNvPr>
            <p:cNvCxnSpPr>
              <a:cxnSpLocks/>
            </p:cNvCxnSpPr>
            <p:nvPr/>
          </p:nvCxnSpPr>
          <p:spPr>
            <a:xfrm>
              <a:off x="3368351" y="2194190"/>
              <a:ext cx="373225" cy="772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Đường kết nối Mũi tên Thẳng 27">
              <a:extLst>
                <a:ext uri="{FF2B5EF4-FFF2-40B4-BE49-F238E27FC236}">
                  <a16:creationId xmlns:a16="http://schemas.microsoft.com/office/drawing/2014/main" id="{A91C48FB-E748-43E8-8959-662CA8C754C6}"/>
                </a:ext>
              </a:extLst>
            </p:cNvPr>
            <p:cNvCxnSpPr>
              <a:cxnSpLocks/>
            </p:cNvCxnSpPr>
            <p:nvPr/>
          </p:nvCxnSpPr>
          <p:spPr>
            <a:xfrm flipH="1">
              <a:off x="7366000" y="2466007"/>
              <a:ext cx="673102" cy="723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Hộp Văn bản 30">
              <a:extLst>
                <a:ext uri="{FF2B5EF4-FFF2-40B4-BE49-F238E27FC236}">
                  <a16:creationId xmlns:a16="http://schemas.microsoft.com/office/drawing/2014/main" id="{0218DDBB-23E3-4A2E-8A1B-F23066BF65E7}"/>
                </a:ext>
              </a:extLst>
            </p:cNvPr>
            <p:cNvSpPr txBox="1"/>
            <p:nvPr/>
          </p:nvSpPr>
          <p:spPr>
            <a:xfrm>
              <a:off x="5941515" y="2094410"/>
              <a:ext cx="6176864"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The probability of intensity level</a:t>
              </a:r>
            </a:p>
          </p:txBody>
        </p:sp>
        <p:cxnSp>
          <p:nvCxnSpPr>
            <p:cNvPr id="34" name="Đường kết nối Mũi tên Thẳng 33">
              <a:extLst>
                <a:ext uri="{FF2B5EF4-FFF2-40B4-BE49-F238E27FC236}">
                  <a16:creationId xmlns:a16="http://schemas.microsoft.com/office/drawing/2014/main" id="{48342453-0B15-4F03-A968-5B2B25F4544A}"/>
                </a:ext>
              </a:extLst>
            </p:cNvPr>
            <p:cNvCxnSpPr>
              <a:cxnSpLocks/>
            </p:cNvCxnSpPr>
            <p:nvPr/>
          </p:nvCxnSpPr>
          <p:spPr>
            <a:xfrm flipH="1" flipV="1">
              <a:off x="7239000" y="4227795"/>
              <a:ext cx="463551" cy="725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Đường nối Thẳng 38">
              <a:extLst>
                <a:ext uri="{FF2B5EF4-FFF2-40B4-BE49-F238E27FC236}">
                  <a16:creationId xmlns:a16="http://schemas.microsoft.com/office/drawing/2014/main" id="{8F40FBB4-F714-4EB0-A7E2-8F0761C4C0CE}"/>
                </a:ext>
              </a:extLst>
            </p:cNvPr>
            <p:cNvCxnSpPr/>
            <p:nvPr/>
          </p:nvCxnSpPr>
          <p:spPr>
            <a:xfrm>
              <a:off x="6208938" y="4227795"/>
              <a:ext cx="2071462"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42" name="Hộp Văn bản 41">
              <a:extLst>
                <a:ext uri="{FF2B5EF4-FFF2-40B4-BE49-F238E27FC236}">
                  <a16:creationId xmlns:a16="http://schemas.microsoft.com/office/drawing/2014/main" id="{4E932B35-CEF5-4EF5-B902-57BECCAB8A68}"/>
                </a:ext>
              </a:extLst>
            </p:cNvPr>
            <p:cNvSpPr txBox="1"/>
            <p:nvPr/>
          </p:nvSpPr>
          <p:spPr>
            <a:xfrm>
              <a:off x="4987799" y="5064821"/>
              <a:ext cx="7130580"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Cumulative proportion of pixels</a:t>
              </a:r>
              <a:r>
                <a:rPr lang="en-US" dirty="0">
                  <a:latin typeface="Times New Roman" panose="02020603050405020304" pitchFamily="18" charset="0"/>
                  <a:cs typeface="Times New Roman" panose="02020603050405020304" pitchFamily="18" charset="0"/>
                </a:rPr>
                <a:t> with gray levels </a:t>
              </a:r>
              <a:r>
                <a:rPr lang="en-US" b="1" dirty="0">
                  <a:latin typeface="Times New Roman" panose="02020603050405020304" pitchFamily="18" charset="0"/>
                  <a:cs typeface="Times New Roman" panose="02020603050405020304" pitchFamily="18" charset="0"/>
                </a:rPr>
                <a:t>less than or equal to k</a:t>
              </a:r>
              <a:endParaRPr lang="en-US" dirty="0">
                <a:latin typeface="Times New Roman" panose="02020603050405020304" pitchFamily="18" charset="0"/>
                <a:cs typeface="Times New Roman" panose="02020603050405020304" pitchFamily="18" charset="0"/>
              </a:endParaRPr>
            </a:p>
          </p:txBody>
        </p:sp>
      </p:grpSp>
      <p:sp>
        <p:nvSpPr>
          <p:cNvPr id="55" name="Hộp Văn bản 54">
            <a:extLst>
              <a:ext uri="{FF2B5EF4-FFF2-40B4-BE49-F238E27FC236}">
                <a16:creationId xmlns:a16="http://schemas.microsoft.com/office/drawing/2014/main" id="{9375C598-1E7C-45BF-AEB1-1B4DF0F30EE8}"/>
              </a:ext>
            </a:extLst>
          </p:cNvPr>
          <p:cNvSpPr txBox="1"/>
          <p:nvPr/>
        </p:nvSpPr>
        <p:spPr>
          <a:xfrm>
            <a:off x="2604085" y="1858210"/>
            <a:ext cx="2415784" cy="369332"/>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Toal</a:t>
            </a:r>
            <a:r>
              <a:rPr lang="en-US" dirty="0">
                <a:latin typeface="Times New Roman" panose="02020603050405020304" pitchFamily="18" charset="0"/>
                <a:cs typeface="Times New Roman" panose="02020603050405020304" pitchFamily="18" charset="0"/>
              </a:rPr>
              <a:t> of intensity levels</a:t>
            </a:r>
          </a:p>
        </p:txBody>
      </p:sp>
      <p:grpSp>
        <p:nvGrpSpPr>
          <p:cNvPr id="72" name="Nhóm 71">
            <a:extLst>
              <a:ext uri="{FF2B5EF4-FFF2-40B4-BE49-F238E27FC236}">
                <a16:creationId xmlns:a16="http://schemas.microsoft.com/office/drawing/2014/main" id="{8B8B7827-C3E7-46DD-861E-C977781EF9F6}"/>
              </a:ext>
            </a:extLst>
          </p:cNvPr>
          <p:cNvGrpSpPr/>
          <p:nvPr/>
        </p:nvGrpSpPr>
        <p:grpSpPr>
          <a:xfrm>
            <a:off x="1590951" y="2650463"/>
            <a:ext cx="7872606" cy="2580362"/>
            <a:chOff x="1590951" y="2650463"/>
            <a:chExt cx="7872606" cy="2580362"/>
          </a:xfrm>
        </p:grpSpPr>
        <p:grpSp>
          <p:nvGrpSpPr>
            <p:cNvPr id="67" name="Nhóm 66">
              <a:extLst>
                <a:ext uri="{FF2B5EF4-FFF2-40B4-BE49-F238E27FC236}">
                  <a16:creationId xmlns:a16="http://schemas.microsoft.com/office/drawing/2014/main" id="{2213F5BD-D0F7-4255-9B29-5CEDEEAE95F0}"/>
                </a:ext>
              </a:extLst>
            </p:cNvPr>
            <p:cNvGrpSpPr/>
            <p:nvPr/>
          </p:nvGrpSpPr>
          <p:grpSpPr>
            <a:xfrm>
              <a:off x="1590951" y="2650463"/>
              <a:ext cx="7872606" cy="2580362"/>
              <a:chOff x="1590951" y="2650463"/>
              <a:chExt cx="7872606" cy="2580362"/>
            </a:xfrm>
          </p:grpSpPr>
          <p:pic>
            <p:nvPicPr>
              <p:cNvPr id="27" name="Hình ảnh 26">
                <a:extLst>
                  <a:ext uri="{FF2B5EF4-FFF2-40B4-BE49-F238E27FC236}">
                    <a16:creationId xmlns:a16="http://schemas.microsoft.com/office/drawing/2014/main" id="{A6AB3985-9D6C-4B3D-BEC2-AC54BF3AC77C}"/>
                  </a:ext>
                </a:extLst>
              </p:cNvPr>
              <p:cNvPicPr>
                <a:picLocks noChangeAspect="1"/>
              </p:cNvPicPr>
              <p:nvPr/>
            </p:nvPicPr>
            <p:blipFill>
              <a:blip r:embed="rId6"/>
              <a:stretch>
                <a:fillRect/>
              </a:stretch>
            </p:blipFill>
            <p:spPr>
              <a:xfrm>
                <a:off x="2728442" y="2650463"/>
                <a:ext cx="6735115" cy="1629002"/>
              </a:xfrm>
              <a:prstGeom prst="rect">
                <a:avLst/>
              </a:prstGeom>
            </p:spPr>
          </p:pic>
          <p:cxnSp>
            <p:nvCxnSpPr>
              <p:cNvPr id="45" name="Đường kết nối Mũi tên Thẳng 44">
                <a:extLst>
                  <a:ext uri="{FF2B5EF4-FFF2-40B4-BE49-F238E27FC236}">
                    <a16:creationId xmlns:a16="http://schemas.microsoft.com/office/drawing/2014/main" id="{409F8946-DBD6-42E2-A73C-90D8C3C77CE3}"/>
                  </a:ext>
                </a:extLst>
              </p:cNvPr>
              <p:cNvCxnSpPr>
                <a:cxnSpLocks/>
              </p:cNvCxnSpPr>
              <p:nvPr/>
            </p:nvCxnSpPr>
            <p:spPr>
              <a:xfrm flipV="1">
                <a:off x="2593910" y="3834882"/>
                <a:ext cx="531845" cy="8957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Hộp Văn bản 49">
                <a:extLst>
                  <a:ext uri="{FF2B5EF4-FFF2-40B4-BE49-F238E27FC236}">
                    <a16:creationId xmlns:a16="http://schemas.microsoft.com/office/drawing/2014/main" id="{7600491D-E320-4E9C-B4C8-7145E388455E}"/>
                  </a:ext>
                </a:extLst>
              </p:cNvPr>
              <p:cNvSpPr txBox="1"/>
              <p:nvPr/>
            </p:nvSpPr>
            <p:spPr>
              <a:xfrm>
                <a:off x="1590951" y="4861493"/>
                <a:ext cx="227498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Output intensity levels</a:t>
                </a:r>
              </a:p>
            </p:txBody>
          </p:sp>
          <p:sp>
            <p:nvSpPr>
              <p:cNvPr id="52" name="Hộp Văn bản 51">
                <a:extLst>
                  <a:ext uri="{FF2B5EF4-FFF2-40B4-BE49-F238E27FC236}">
                    <a16:creationId xmlns:a16="http://schemas.microsoft.com/office/drawing/2014/main" id="{88BB43FD-FB41-4046-8951-0BA2424869A9}"/>
                  </a:ext>
                </a:extLst>
              </p:cNvPr>
              <p:cNvSpPr txBox="1"/>
              <p:nvPr/>
            </p:nvSpPr>
            <p:spPr>
              <a:xfrm>
                <a:off x="3811977" y="4471961"/>
                <a:ext cx="248442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Transformation function </a:t>
                </a:r>
              </a:p>
            </p:txBody>
          </p:sp>
          <p:cxnSp>
            <p:nvCxnSpPr>
              <p:cNvPr id="61" name="Đường kết nối Mũi tên Thẳng 60">
                <a:extLst>
                  <a:ext uri="{FF2B5EF4-FFF2-40B4-BE49-F238E27FC236}">
                    <a16:creationId xmlns:a16="http://schemas.microsoft.com/office/drawing/2014/main" id="{40726CF7-7680-4BEC-AFAF-0C4BD2C8BBAB}"/>
                  </a:ext>
                </a:extLst>
              </p:cNvPr>
              <p:cNvCxnSpPr>
                <a:cxnSpLocks/>
              </p:cNvCxnSpPr>
              <p:nvPr/>
            </p:nvCxnSpPr>
            <p:spPr>
              <a:xfrm flipH="1" flipV="1">
                <a:off x="8190317" y="4334990"/>
                <a:ext cx="180166" cy="674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Đường nối Thẳng 61">
                <a:extLst>
                  <a:ext uri="{FF2B5EF4-FFF2-40B4-BE49-F238E27FC236}">
                    <a16:creationId xmlns:a16="http://schemas.microsoft.com/office/drawing/2014/main" id="{38B802D7-6708-4BC8-AB9C-6792CB5C6F7A}"/>
                  </a:ext>
                </a:extLst>
              </p:cNvPr>
              <p:cNvCxnSpPr/>
              <p:nvPr/>
            </p:nvCxnSpPr>
            <p:spPr>
              <a:xfrm>
                <a:off x="6951153" y="3904334"/>
                <a:ext cx="2071462" cy="0"/>
              </a:xfrm>
              <a:prstGeom prst="line">
                <a:avLst/>
              </a:prstGeom>
              <a:ln w="28575"/>
            </p:spPr>
            <p:style>
              <a:lnRef idx="1">
                <a:schemeClr val="accent2"/>
              </a:lnRef>
              <a:fillRef idx="0">
                <a:schemeClr val="accent2"/>
              </a:fillRef>
              <a:effectRef idx="0">
                <a:schemeClr val="accent2"/>
              </a:effectRef>
              <a:fontRef idx="minor">
                <a:schemeClr val="tx1"/>
              </a:fontRef>
            </p:style>
          </p:cxnSp>
        </p:grpSp>
        <p:cxnSp>
          <p:nvCxnSpPr>
            <p:cNvPr id="69" name="Đường kết nối Mũi tên Thẳng 68">
              <a:extLst>
                <a:ext uri="{FF2B5EF4-FFF2-40B4-BE49-F238E27FC236}">
                  <a16:creationId xmlns:a16="http://schemas.microsoft.com/office/drawing/2014/main" id="{5EC937AF-AA1D-4014-B17B-D749BCAF1FB2}"/>
                </a:ext>
              </a:extLst>
            </p:cNvPr>
            <p:cNvCxnSpPr>
              <a:cxnSpLocks/>
            </p:cNvCxnSpPr>
            <p:nvPr/>
          </p:nvCxnSpPr>
          <p:spPr>
            <a:xfrm flipH="1" flipV="1">
              <a:off x="4264090" y="3834882"/>
              <a:ext cx="1" cy="637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11208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4"/>
                                        </p:tgtEl>
                                      </p:cBhvr>
                                    </p:animEffect>
                                    <p:set>
                                      <p:cBhvr>
                                        <p:cTn id="10" dur="1" fill="hold">
                                          <p:stCondLst>
                                            <p:cond delay="499"/>
                                          </p:stCondLst>
                                        </p:cTn>
                                        <p:tgtEl>
                                          <p:spTgt spid="14"/>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43"/>
                                        </p:tgtEl>
                                      </p:cBhvr>
                                    </p:animEffect>
                                    <p:set>
                                      <p:cBhvr>
                                        <p:cTn id="13" dur="1" fill="hold">
                                          <p:stCondLst>
                                            <p:cond delay="4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FA090-415B-2229-E03F-936F8C6991E1}"/>
              </a:ext>
            </a:extLst>
          </p:cNvPr>
          <p:cNvSpPr>
            <a:spLocks noGrp="1"/>
          </p:cNvSpPr>
          <p:nvPr>
            <p:ph type="title"/>
          </p:nvPr>
        </p:nvSpPr>
        <p:spPr/>
        <p:txBody>
          <a:bodyPr/>
          <a:lstStyle/>
          <a:p>
            <a:r>
              <a:rPr lang="en-US" dirty="0"/>
              <a:t>Histogram Equalization</a:t>
            </a:r>
          </a:p>
        </p:txBody>
      </p:sp>
      <p:sp>
        <p:nvSpPr>
          <p:cNvPr id="14" name="Hộp Văn bản 13">
            <a:extLst>
              <a:ext uri="{FF2B5EF4-FFF2-40B4-BE49-F238E27FC236}">
                <a16:creationId xmlns:a16="http://schemas.microsoft.com/office/drawing/2014/main" id="{73DD5DB3-CBB9-4301-B816-DB8C1D3150E0}"/>
              </a:ext>
            </a:extLst>
          </p:cNvPr>
          <p:cNvSpPr txBox="1"/>
          <p:nvPr/>
        </p:nvSpPr>
        <p:spPr>
          <a:xfrm>
            <a:off x="541563" y="906920"/>
            <a:ext cx="11334751" cy="461665"/>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Using the </a:t>
            </a:r>
            <a:r>
              <a:rPr lang="en-US" sz="2400" b="1" dirty="0">
                <a:latin typeface="Times New Roman" panose="02020603050405020304" pitchFamily="18" charset="0"/>
                <a:cs typeface="Times New Roman" panose="02020603050405020304" pitchFamily="18" charset="0"/>
              </a:rPr>
              <a:t>Cumulative distribution function (CDF)</a:t>
            </a:r>
            <a:r>
              <a:rPr lang="en-US" sz="2400" dirty="0">
                <a:latin typeface="Times New Roman" panose="02020603050405020304" pitchFamily="18" charset="0"/>
                <a:cs typeface="Times New Roman" panose="02020603050405020304" pitchFamily="18" charset="0"/>
              </a:rPr>
              <a:t>, to remap the original pixel values.</a:t>
            </a:r>
          </a:p>
        </p:txBody>
      </p:sp>
      <p:graphicFrame>
        <p:nvGraphicFramePr>
          <p:cNvPr id="7" name="Đối tượng 6">
            <a:extLst>
              <a:ext uri="{FF2B5EF4-FFF2-40B4-BE49-F238E27FC236}">
                <a16:creationId xmlns:a16="http://schemas.microsoft.com/office/drawing/2014/main" id="{D7BB0989-EA31-40E6-9134-AFFD825485C4}"/>
              </a:ext>
            </a:extLst>
          </p:cNvPr>
          <p:cNvGraphicFramePr>
            <a:graphicFrameLocks noChangeAspect="1"/>
          </p:cNvGraphicFramePr>
          <p:nvPr/>
        </p:nvGraphicFramePr>
        <p:xfrm>
          <a:off x="3464832" y="2578553"/>
          <a:ext cx="4953366" cy="1700893"/>
        </p:xfrm>
        <a:graphic>
          <a:graphicData uri="http://schemas.openxmlformats.org/presentationml/2006/ole">
            <mc:AlternateContent xmlns:mc="http://schemas.openxmlformats.org/markup-compatibility/2006">
              <mc:Choice xmlns:v="urn:schemas-microsoft-com:vml" Requires="v">
                <p:oleObj spid="_x0000_s10248" name="Equation" r:id="rId4" imgW="1211797" imgH="416693" progId="Equation.DSMT4">
                  <p:embed/>
                </p:oleObj>
              </mc:Choice>
              <mc:Fallback>
                <p:oleObj name="Equation" r:id="rId4" imgW="1211797" imgH="416693" progId="Equation.DSMT4">
                  <p:embed/>
                  <p:pic>
                    <p:nvPicPr>
                      <p:cNvPr id="7" name="Đối tượng 6">
                        <a:extLst>
                          <a:ext uri="{FF2B5EF4-FFF2-40B4-BE49-F238E27FC236}">
                            <a16:creationId xmlns:a16="http://schemas.microsoft.com/office/drawing/2014/main" id="{D7BB0989-EA31-40E6-9134-AFFD825485C4}"/>
                          </a:ext>
                        </a:extLst>
                      </p:cNvPr>
                      <p:cNvPicPr/>
                      <p:nvPr/>
                    </p:nvPicPr>
                    <p:blipFill>
                      <a:blip r:embed="rId5"/>
                      <a:stretch>
                        <a:fillRect/>
                      </a:stretch>
                    </p:blipFill>
                    <p:spPr>
                      <a:xfrm>
                        <a:off x="3464832" y="2578553"/>
                        <a:ext cx="4953366" cy="1700893"/>
                      </a:xfrm>
                      <a:prstGeom prst="rect">
                        <a:avLst/>
                      </a:prstGeom>
                    </p:spPr>
                  </p:pic>
                </p:oleObj>
              </mc:Fallback>
            </mc:AlternateContent>
          </a:graphicData>
        </a:graphic>
      </p:graphicFrame>
      <p:sp>
        <p:nvSpPr>
          <p:cNvPr id="31" name="Hộp Văn bản 30">
            <a:extLst>
              <a:ext uri="{FF2B5EF4-FFF2-40B4-BE49-F238E27FC236}">
                <a16:creationId xmlns:a16="http://schemas.microsoft.com/office/drawing/2014/main" id="{0218DDBB-23E3-4A2E-8A1B-F23066BF65E7}"/>
              </a:ext>
            </a:extLst>
          </p:cNvPr>
          <p:cNvSpPr txBox="1"/>
          <p:nvPr/>
        </p:nvSpPr>
        <p:spPr>
          <a:xfrm>
            <a:off x="5941515" y="2094410"/>
            <a:ext cx="6176864"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The probability of intensity level</a:t>
            </a:r>
          </a:p>
        </p:txBody>
      </p:sp>
      <p:grpSp>
        <p:nvGrpSpPr>
          <p:cNvPr id="4" name="Nhóm 3">
            <a:extLst>
              <a:ext uri="{FF2B5EF4-FFF2-40B4-BE49-F238E27FC236}">
                <a16:creationId xmlns:a16="http://schemas.microsoft.com/office/drawing/2014/main" id="{7CF6677A-D21E-4D67-899F-1D64F27479AE}"/>
              </a:ext>
            </a:extLst>
          </p:cNvPr>
          <p:cNvGrpSpPr/>
          <p:nvPr/>
        </p:nvGrpSpPr>
        <p:grpSpPr>
          <a:xfrm>
            <a:off x="3368351" y="2194190"/>
            <a:ext cx="4912049" cy="2759430"/>
            <a:chOff x="3368351" y="2194190"/>
            <a:chExt cx="4912049" cy="2759430"/>
          </a:xfrm>
        </p:grpSpPr>
        <p:cxnSp>
          <p:nvCxnSpPr>
            <p:cNvPr id="5" name="Đường kết nối Mũi tên Thẳng 4">
              <a:extLst>
                <a:ext uri="{FF2B5EF4-FFF2-40B4-BE49-F238E27FC236}">
                  <a16:creationId xmlns:a16="http://schemas.microsoft.com/office/drawing/2014/main" id="{798AC95A-9083-49A6-A571-9D336F86D2FF}"/>
                </a:ext>
              </a:extLst>
            </p:cNvPr>
            <p:cNvCxnSpPr>
              <a:cxnSpLocks/>
            </p:cNvCxnSpPr>
            <p:nvPr/>
          </p:nvCxnSpPr>
          <p:spPr>
            <a:xfrm>
              <a:off x="3368351" y="2194190"/>
              <a:ext cx="373225" cy="772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Đường kết nối Mũi tên Thẳng 27">
              <a:extLst>
                <a:ext uri="{FF2B5EF4-FFF2-40B4-BE49-F238E27FC236}">
                  <a16:creationId xmlns:a16="http://schemas.microsoft.com/office/drawing/2014/main" id="{A91C48FB-E748-43E8-8959-662CA8C754C6}"/>
                </a:ext>
              </a:extLst>
            </p:cNvPr>
            <p:cNvCxnSpPr>
              <a:cxnSpLocks/>
            </p:cNvCxnSpPr>
            <p:nvPr/>
          </p:nvCxnSpPr>
          <p:spPr>
            <a:xfrm flipH="1">
              <a:off x="7366000" y="2466007"/>
              <a:ext cx="673102" cy="723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Đường kết nối Mũi tên Thẳng 33">
              <a:extLst>
                <a:ext uri="{FF2B5EF4-FFF2-40B4-BE49-F238E27FC236}">
                  <a16:creationId xmlns:a16="http://schemas.microsoft.com/office/drawing/2014/main" id="{48342453-0B15-4F03-A968-5B2B25F4544A}"/>
                </a:ext>
              </a:extLst>
            </p:cNvPr>
            <p:cNvCxnSpPr>
              <a:cxnSpLocks/>
            </p:cNvCxnSpPr>
            <p:nvPr/>
          </p:nvCxnSpPr>
          <p:spPr>
            <a:xfrm flipH="1" flipV="1">
              <a:off x="7239000" y="4227795"/>
              <a:ext cx="463551" cy="725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Đường nối Thẳng 38">
              <a:extLst>
                <a:ext uri="{FF2B5EF4-FFF2-40B4-BE49-F238E27FC236}">
                  <a16:creationId xmlns:a16="http://schemas.microsoft.com/office/drawing/2014/main" id="{8F40FBB4-F714-4EB0-A7E2-8F0761C4C0CE}"/>
                </a:ext>
              </a:extLst>
            </p:cNvPr>
            <p:cNvCxnSpPr/>
            <p:nvPr/>
          </p:nvCxnSpPr>
          <p:spPr>
            <a:xfrm>
              <a:off x="6208938" y="4227795"/>
              <a:ext cx="2071462" cy="0"/>
            </a:xfrm>
            <a:prstGeom prst="line">
              <a:avLst/>
            </a:prstGeom>
            <a:ln w="28575"/>
          </p:spPr>
          <p:style>
            <a:lnRef idx="1">
              <a:schemeClr val="accent2"/>
            </a:lnRef>
            <a:fillRef idx="0">
              <a:schemeClr val="accent2"/>
            </a:fillRef>
            <a:effectRef idx="0">
              <a:schemeClr val="accent2"/>
            </a:effectRef>
            <a:fontRef idx="minor">
              <a:schemeClr val="tx1"/>
            </a:fontRef>
          </p:style>
        </p:cxnSp>
      </p:grpSp>
      <p:sp>
        <p:nvSpPr>
          <p:cNvPr id="42" name="Hộp Văn bản 41">
            <a:extLst>
              <a:ext uri="{FF2B5EF4-FFF2-40B4-BE49-F238E27FC236}">
                <a16:creationId xmlns:a16="http://schemas.microsoft.com/office/drawing/2014/main" id="{4E932B35-CEF5-4EF5-B902-57BECCAB8A68}"/>
              </a:ext>
            </a:extLst>
          </p:cNvPr>
          <p:cNvSpPr txBox="1"/>
          <p:nvPr/>
        </p:nvSpPr>
        <p:spPr>
          <a:xfrm>
            <a:off x="4987799" y="5064821"/>
            <a:ext cx="7130580"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Cumulative proportion of pixels</a:t>
            </a:r>
            <a:r>
              <a:rPr lang="en-US" dirty="0">
                <a:latin typeface="Times New Roman" panose="02020603050405020304" pitchFamily="18" charset="0"/>
                <a:cs typeface="Times New Roman" panose="02020603050405020304" pitchFamily="18" charset="0"/>
              </a:rPr>
              <a:t> with gray levels </a:t>
            </a:r>
            <a:r>
              <a:rPr lang="en-US" b="1" dirty="0">
                <a:latin typeface="Times New Roman" panose="02020603050405020304" pitchFamily="18" charset="0"/>
                <a:cs typeface="Times New Roman" panose="02020603050405020304" pitchFamily="18" charset="0"/>
              </a:rPr>
              <a:t>less than or equal to k</a:t>
            </a:r>
            <a:endParaRPr lang="en-US" dirty="0">
              <a:latin typeface="Times New Roman" panose="02020603050405020304" pitchFamily="18" charset="0"/>
              <a:cs typeface="Times New Roman" panose="02020603050405020304" pitchFamily="18" charset="0"/>
            </a:endParaRPr>
          </a:p>
        </p:txBody>
      </p:sp>
      <p:sp>
        <p:nvSpPr>
          <p:cNvPr id="55" name="Hộp Văn bản 54">
            <a:extLst>
              <a:ext uri="{FF2B5EF4-FFF2-40B4-BE49-F238E27FC236}">
                <a16:creationId xmlns:a16="http://schemas.microsoft.com/office/drawing/2014/main" id="{9375C598-1E7C-45BF-AEB1-1B4DF0F30EE8}"/>
              </a:ext>
            </a:extLst>
          </p:cNvPr>
          <p:cNvSpPr txBox="1"/>
          <p:nvPr/>
        </p:nvSpPr>
        <p:spPr>
          <a:xfrm>
            <a:off x="2604085" y="1858210"/>
            <a:ext cx="2415784" cy="369332"/>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Toal</a:t>
            </a:r>
            <a:r>
              <a:rPr lang="en-US" dirty="0">
                <a:latin typeface="Times New Roman" panose="02020603050405020304" pitchFamily="18" charset="0"/>
                <a:cs typeface="Times New Roman" panose="02020603050405020304" pitchFamily="18" charset="0"/>
              </a:rPr>
              <a:t> of intensity levels</a:t>
            </a:r>
          </a:p>
        </p:txBody>
      </p:sp>
      <p:pic>
        <p:nvPicPr>
          <p:cNvPr id="24" name="Hình ảnh 23">
            <a:extLst>
              <a:ext uri="{FF2B5EF4-FFF2-40B4-BE49-F238E27FC236}">
                <a16:creationId xmlns:a16="http://schemas.microsoft.com/office/drawing/2014/main" id="{42FF3CE0-6B29-4A29-BC87-70D7DB6F5331}"/>
              </a:ext>
            </a:extLst>
          </p:cNvPr>
          <p:cNvPicPr>
            <a:picLocks noChangeAspect="1"/>
          </p:cNvPicPr>
          <p:nvPr/>
        </p:nvPicPr>
        <p:blipFill>
          <a:blip r:embed="rId6"/>
          <a:stretch>
            <a:fillRect/>
          </a:stretch>
        </p:blipFill>
        <p:spPr>
          <a:xfrm>
            <a:off x="2728442" y="2650463"/>
            <a:ext cx="6735115" cy="1629002"/>
          </a:xfrm>
          <a:prstGeom prst="rect">
            <a:avLst/>
          </a:prstGeom>
        </p:spPr>
      </p:pic>
      <p:grpSp>
        <p:nvGrpSpPr>
          <p:cNvPr id="22" name="Nhóm 21">
            <a:extLst>
              <a:ext uri="{FF2B5EF4-FFF2-40B4-BE49-F238E27FC236}">
                <a16:creationId xmlns:a16="http://schemas.microsoft.com/office/drawing/2014/main" id="{B55A9BF4-048C-4939-B446-B98D4127230E}"/>
              </a:ext>
            </a:extLst>
          </p:cNvPr>
          <p:cNvGrpSpPr/>
          <p:nvPr/>
        </p:nvGrpSpPr>
        <p:grpSpPr>
          <a:xfrm>
            <a:off x="2708848" y="2227542"/>
            <a:ext cx="6445740" cy="2837279"/>
            <a:chOff x="2708848" y="2227542"/>
            <a:chExt cx="6445740" cy="2837279"/>
          </a:xfrm>
        </p:grpSpPr>
        <p:cxnSp>
          <p:nvCxnSpPr>
            <p:cNvPr id="8" name="Đường kết nối Mũi tên Thẳng 7">
              <a:extLst>
                <a:ext uri="{FF2B5EF4-FFF2-40B4-BE49-F238E27FC236}">
                  <a16:creationId xmlns:a16="http://schemas.microsoft.com/office/drawing/2014/main" id="{6E50BE02-286A-4F6F-9E36-F624E6A4CD67}"/>
                </a:ext>
              </a:extLst>
            </p:cNvPr>
            <p:cNvCxnSpPr>
              <a:cxnSpLocks/>
              <a:stCxn id="55" idx="2"/>
            </p:cNvCxnSpPr>
            <p:nvPr/>
          </p:nvCxnSpPr>
          <p:spPr>
            <a:xfrm>
              <a:off x="3811977" y="2227542"/>
              <a:ext cx="2129538" cy="962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Đường kết nối Mũi tên Thẳng 29">
              <a:extLst>
                <a:ext uri="{FF2B5EF4-FFF2-40B4-BE49-F238E27FC236}">
                  <a16:creationId xmlns:a16="http://schemas.microsoft.com/office/drawing/2014/main" id="{72A607E4-D051-4EAD-92B7-D67C840FE786}"/>
                </a:ext>
              </a:extLst>
            </p:cNvPr>
            <p:cNvCxnSpPr>
              <a:cxnSpLocks/>
            </p:cNvCxnSpPr>
            <p:nvPr/>
          </p:nvCxnSpPr>
          <p:spPr>
            <a:xfrm>
              <a:off x="7657543" y="2425365"/>
              <a:ext cx="322068" cy="873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Đường kết nối Mũi tên Thẳng 14">
              <a:extLst>
                <a:ext uri="{FF2B5EF4-FFF2-40B4-BE49-F238E27FC236}">
                  <a16:creationId xmlns:a16="http://schemas.microsoft.com/office/drawing/2014/main" id="{27EE31DF-5E4A-4848-94D1-FA984F854F93}"/>
                </a:ext>
              </a:extLst>
            </p:cNvPr>
            <p:cNvCxnSpPr>
              <a:cxnSpLocks/>
              <a:stCxn id="42" idx="0"/>
            </p:cNvCxnSpPr>
            <p:nvPr/>
          </p:nvCxnSpPr>
          <p:spPr>
            <a:xfrm flipH="1" flipV="1">
              <a:off x="8280400" y="4176145"/>
              <a:ext cx="272689" cy="888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Đường nối Thẳng 17">
              <a:extLst>
                <a:ext uri="{FF2B5EF4-FFF2-40B4-BE49-F238E27FC236}">
                  <a16:creationId xmlns:a16="http://schemas.microsoft.com/office/drawing/2014/main" id="{5EC8E5AF-B456-4804-9876-8739D27DC94E}"/>
                </a:ext>
              </a:extLst>
            </p:cNvPr>
            <p:cNvCxnSpPr>
              <a:cxnSpLocks/>
            </p:cNvCxnSpPr>
            <p:nvPr/>
          </p:nvCxnSpPr>
          <p:spPr>
            <a:xfrm>
              <a:off x="7165910" y="4176145"/>
              <a:ext cx="1988678" cy="0"/>
            </a:xfrm>
            <a:prstGeom prst="line">
              <a:avLst/>
            </a:prstGeom>
            <a:ln w="28575">
              <a:solidFill>
                <a:srgbClr val="D52D27"/>
              </a:solidFill>
            </a:ln>
          </p:spPr>
          <p:style>
            <a:lnRef idx="1">
              <a:schemeClr val="accent1"/>
            </a:lnRef>
            <a:fillRef idx="0">
              <a:schemeClr val="accent1"/>
            </a:fillRef>
            <a:effectRef idx="0">
              <a:schemeClr val="accent1"/>
            </a:effectRef>
            <a:fontRef idx="minor">
              <a:schemeClr val="tx1"/>
            </a:fontRef>
          </p:style>
        </p:cxnSp>
        <p:cxnSp>
          <p:nvCxnSpPr>
            <p:cNvPr id="44" name="Đường kết nối Mũi tên Thẳng 43">
              <a:extLst>
                <a:ext uri="{FF2B5EF4-FFF2-40B4-BE49-F238E27FC236}">
                  <a16:creationId xmlns:a16="http://schemas.microsoft.com/office/drawing/2014/main" id="{97E52767-66E5-4FC4-8B4E-3CD22D35B5BF}"/>
                </a:ext>
              </a:extLst>
            </p:cNvPr>
            <p:cNvCxnSpPr>
              <a:cxnSpLocks/>
            </p:cNvCxnSpPr>
            <p:nvPr/>
          </p:nvCxnSpPr>
          <p:spPr>
            <a:xfrm flipV="1">
              <a:off x="2708848" y="3721286"/>
              <a:ext cx="308970" cy="507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Đường kết nối Mũi tên Thẳng 46">
              <a:extLst>
                <a:ext uri="{FF2B5EF4-FFF2-40B4-BE49-F238E27FC236}">
                  <a16:creationId xmlns:a16="http://schemas.microsoft.com/office/drawing/2014/main" id="{5205D4F3-9B33-487C-AB8E-FE362542883F}"/>
                </a:ext>
              </a:extLst>
            </p:cNvPr>
            <p:cNvCxnSpPr>
              <a:cxnSpLocks/>
            </p:cNvCxnSpPr>
            <p:nvPr/>
          </p:nvCxnSpPr>
          <p:spPr>
            <a:xfrm flipH="1" flipV="1">
              <a:off x="4225711" y="3721286"/>
              <a:ext cx="215660" cy="525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6" name="Hộp Văn bản 45">
            <a:extLst>
              <a:ext uri="{FF2B5EF4-FFF2-40B4-BE49-F238E27FC236}">
                <a16:creationId xmlns:a16="http://schemas.microsoft.com/office/drawing/2014/main" id="{4CCAB3A6-D3CC-480A-980C-369CD6C7E653}"/>
              </a:ext>
            </a:extLst>
          </p:cNvPr>
          <p:cNvSpPr txBox="1"/>
          <p:nvPr/>
        </p:nvSpPr>
        <p:spPr>
          <a:xfrm>
            <a:off x="1520550" y="4247191"/>
            <a:ext cx="241578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Output intensity levels</a:t>
            </a:r>
          </a:p>
        </p:txBody>
      </p:sp>
      <p:sp>
        <p:nvSpPr>
          <p:cNvPr id="49" name="Hộp Văn bản 48">
            <a:extLst>
              <a:ext uri="{FF2B5EF4-FFF2-40B4-BE49-F238E27FC236}">
                <a16:creationId xmlns:a16="http://schemas.microsoft.com/office/drawing/2014/main" id="{E8443171-105A-4432-8575-DA975F6C46F4}"/>
              </a:ext>
            </a:extLst>
          </p:cNvPr>
          <p:cNvSpPr txBox="1"/>
          <p:nvPr/>
        </p:nvSpPr>
        <p:spPr>
          <a:xfrm>
            <a:off x="3995493" y="4205981"/>
            <a:ext cx="257325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Transformation function</a:t>
            </a:r>
          </a:p>
        </p:txBody>
      </p:sp>
    </p:spTree>
    <p:extLst>
      <p:ext uri="{BB962C8B-B14F-4D97-AF65-F5344CB8AC3E}">
        <p14:creationId xmlns:p14="http://schemas.microsoft.com/office/powerpoint/2010/main" val="3437007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FA090-415B-2229-E03F-936F8C6991E1}"/>
              </a:ext>
            </a:extLst>
          </p:cNvPr>
          <p:cNvSpPr>
            <a:spLocks noGrp="1"/>
          </p:cNvSpPr>
          <p:nvPr>
            <p:ph type="title"/>
          </p:nvPr>
        </p:nvSpPr>
        <p:spPr/>
        <p:txBody>
          <a:bodyPr/>
          <a:lstStyle/>
          <a:p>
            <a:r>
              <a:rPr lang="en-US" dirty="0"/>
              <a:t>Histogram Equalization Example</a:t>
            </a:r>
          </a:p>
        </p:txBody>
      </p:sp>
      <p:pic>
        <p:nvPicPr>
          <p:cNvPr id="3" name="Hình ảnh 2">
            <a:extLst>
              <a:ext uri="{FF2B5EF4-FFF2-40B4-BE49-F238E27FC236}">
                <a16:creationId xmlns:a16="http://schemas.microsoft.com/office/drawing/2014/main" id="{B0850643-47CB-4AD3-9A5E-E6F8465DEF67}"/>
              </a:ext>
            </a:extLst>
          </p:cNvPr>
          <p:cNvPicPr>
            <a:picLocks noChangeAspect="1"/>
          </p:cNvPicPr>
          <p:nvPr/>
        </p:nvPicPr>
        <p:blipFill>
          <a:blip r:embed="rId3"/>
          <a:stretch>
            <a:fillRect/>
          </a:stretch>
        </p:blipFill>
        <p:spPr>
          <a:xfrm>
            <a:off x="723150" y="1757129"/>
            <a:ext cx="10745700" cy="3343742"/>
          </a:xfrm>
          <a:prstGeom prst="rect">
            <a:avLst/>
          </a:prstGeom>
        </p:spPr>
      </p:pic>
      <p:pic>
        <p:nvPicPr>
          <p:cNvPr id="4" name="Hình ảnh 3">
            <a:extLst>
              <a:ext uri="{FF2B5EF4-FFF2-40B4-BE49-F238E27FC236}">
                <a16:creationId xmlns:a16="http://schemas.microsoft.com/office/drawing/2014/main" id="{2559542C-67CB-4D92-873B-58FD2701516A}"/>
              </a:ext>
            </a:extLst>
          </p:cNvPr>
          <p:cNvPicPr>
            <a:picLocks noChangeAspect="1"/>
          </p:cNvPicPr>
          <p:nvPr/>
        </p:nvPicPr>
        <p:blipFill>
          <a:blip r:embed="rId4"/>
          <a:stretch>
            <a:fillRect/>
          </a:stretch>
        </p:blipFill>
        <p:spPr>
          <a:xfrm>
            <a:off x="2166389" y="1056944"/>
            <a:ext cx="7859222" cy="4744112"/>
          </a:xfrm>
          <a:prstGeom prst="rect">
            <a:avLst/>
          </a:prstGeom>
        </p:spPr>
      </p:pic>
      <p:pic>
        <p:nvPicPr>
          <p:cNvPr id="5" name="Hình ảnh 4">
            <a:extLst>
              <a:ext uri="{FF2B5EF4-FFF2-40B4-BE49-F238E27FC236}">
                <a16:creationId xmlns:a16="http://schemas.microsoft.com/office/drawing/2014/main" id="{4F451750-1ED3-4D93-80C5-7743139EA31D}"/>
              </a:ext>
            </a:extLst>
          </p:cNvPr>
          <p:cNvPicPr>
            <a:picLocks noChangeAspect="1"/>
          </p:cNvPicPr>
          <p:nvPr/>
        </p:nvPicPr>
        <p:blipFill>
          <a:blip r:embed="rId5"/>
          <a:stretch>
            <a:fillRect/>
          </a:stretch>
        </p:blipFill>
        <p:spPr>
          <a:xfrm>
            <a:off x="2075889" y="3038420"/>
            <a:ext cx="8040222" cy="781159"/>
          </a:xfrm>
          <a:prstGeom prst="rect">
            <a:avLst/>
          </a:prstGeom>
        </p:spPr>
      </p:pic>
      <p:sp>
        <p:nvSpPr>
          <p:cNvPr id="7" name="Hộp Văn bản 6">
            <a:extLst>
              <a:ext uri="{FF2B5EF4-FFF2-40B4-BE49-F238E27FC236}">
                <a16:creationId xmlns:a16="http://schemas.microsoft.com/office/drawing/2014/main" id="{11A4490F-4E9E-4A35-A7AA-466DFDF821F4}"/>
              </a:ext>
            </a:extLst>
          </p:cNvPr>
          <p:cNvSpPr txBox="1"/>
          <p:nvPr/>
        </p:nvSpPr>
        <p:spPr>
          <a:xfrm>
            <a:off x="1241777" y="4763972"/>
            <a:ext cx="1973617"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Original histogram</a:t>
            </a:r>
          </a:p>
        </p:txBody>
      </p:sp>
      <p:sp>
        <p:nvSpPr>
          <p:cNvPr id="8" name="Hộp Văn bản 7">
            <a:extLst>
              <a:ext uri="{FF2B5EF4-FFF2-40B4-BE49-F238E27FC236}">
                <a16:creationId xmlns:a16="http://schemas.microsoft.com/office/drawing/2014/main" id="{A45B54F4-FD6F-484F-8E0C-C1C43824061C}"/>
              </a:ext>
            </a:extLst>
          </p:cNvPr>
          <p:cNvSpPr txBox="1"/>
          <p:nvPr/>
        </p:nvSpPr>
        <p:spPr>
          <a:xfrm>
            <a:off x="4878326" y="4763972"/>
            <a:ext cx="2435347"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Transformation function</a:t>
            </a:r>
          </a:p>
        </p:txBody>
      </p:sp>
      <p:sp>
        <p:nvSpPr>
          <p:cNvPr id="9" name="Hộp Văn bản 8">
            <a:extLst>
              <a:ext uri="{FF2B5EF4-FFF2-40B4-BE49-F238E27FC236}">
                <a16:creationId xmlns:a16="http://schemas.microsoft.com/office/drawing/2014/main" id="{A6FB8611-A598-4B4C-A234-7CB1308742D0}"/>
              </a:ext>
            </a:extLst>
          </p:cNvPr>
          <p:cNvSpPr txBox="1"/>
          <p:nvPr/>
        </p:nvSpPr>
        <p:spPr>
          <a:xfrm>
            <a:off x="8049526" y="4763972"/>
            <a:ext cx="3191899"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Result of histogram equalization</a:t>
            </a:r>
          </a:p>
        </p:txBody>
      </p:sp>
    </p:spTree>
    <p:extLst>
      <p:ext uri="{BB962C8B-B14F-4D97-AF65-F5344CB8AC3E}">
        <p14:creationId xmlns:p14="http://schemas.microsoft.com/office/powerpoint/2010/main" val="2887189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êu đề 5">
            <a:extLst>
              <a:ext uri="{FF2B5EF4-FFF2-40B4-BE49-F238E27FC236}">
                <a16:creationId xmlns:a16="http://schemas.microsoft.com/office/drawing/2014/main" id="{C62D32FC-D7A8-4B58-B505-E5DFF5BC6D78}"/>
              </a:ext>
            </a:extLst>
          </p:cNvPr>
          <p:cNvSpPr>
            <a:spLocks noGrp="1"/>
          </p:cNvSpPr>
          <p:nvPr>
            <p:ph type="title"/>
          </p:nvPr>
        </p:nvSpPr>
        <p:spPr/>
        <p:txBody>
          <a:bodyPr/>
          <a:lstStyle/>
          <a:p>
            <a:r>
              <a:rPr lang="en-US" dirty="0"/>
              <a:t>Histogram Equalization</a:t>
            </a:r>
          </a:p>
        </p:txBody>
      </p:sp>
      <p:pic>
        <p:nvPicPr>
          <p:cNvPr id="7" name="Hình ảnh 6">
            <a:extLst>
              <a:ext uri="{FF2B5EF4-FFF2-40B4-BE49-F238E27FC236}">
                <a16:creationId xmlns:a16="http://schemas.microsoft.com/office/drawing/2014/main" id="{E86D8885-9F89-49B9-930E-CC8956D7BDE3}"/>
              </a:ext>
            </a:extLst>
          </p:cNvPr>
          <p:cNvPicPr>
            <a:picLocks noChangeAspect="1"/>
          </p:cNvPicPr>
          <p:nvPr/>
        </p:nvPicPr>
        <p:blipFill>
          <a:blip r:embed="rId3"/>
          <a:stretch>
            <a:fillRect/>
          </a:stretch>
        </p:blipFill>
        <p:spPr>
          <a:xfrm>
            <a:off x="2950062" y="1126761"/>
            <a:ext cx="6291875" cy="4604478"/>
          </a:xfrm>
          <a:prstGeom prst="rect">
            <a:avLst/>
          </a:prstGeom>
        </p:spPr>
      </p:pic>
    </p:spTree>
    <p:extLst>
      <p:ext uri="{BB962C8B-B14F-4D97-AF65-F5344CB8AC3E}">
        <p14:creationId xmlns:p14="http://schemas.microsoft.com/office/powerpoint/2010/main" val="2412845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êu đề 5">
            <a:extLst>
              <a:ext uri="{FF2B5EF4-FFF2-40B4-BE49-F238E27FC236}">
                <a16:creationId xmlns:a16="http://schemas.microsoft.com/office/drawing/2014/main" id="{C62D32FC-D7A8-4B58-B505-E5DFF5BC6D78}"/>
              </a:ext>
            </a:extLst>
          </p:cNvPr>
          <p:cNvSpPr>
            <a:spLocks noGrp="1"/>
          </p:cNvSpPr>
          <p:nvPr>
            <p:ph type="title"/>
          </p:nvPr>
        </p:nvSpPr>
        <p:spPr/>
        <p:txBody>
          <a:bodyPr/>
          <a:lstStyle/>
          <a:p>
            <a:r>
              <a:rPr lang="en-US" dirty="0"/>
              <a:t>Histogram Matching</a:t>
            </a:r>
          </a:p>
        </p:txBody>
      </p:sp>
      <p:pic>
        <p:nvPicPr>
          <p:cNvPr id="4" name="Hình ảnh 3">
            <a:extLst>
              <a:ext uri="{FF2B5EF4-FFF2-40B4-BE49-F238E27FC236}">
                <a16:creationId xmlns:a16="http://schemas.microsoft.com/office/drawing/2014/main" id="{DF663953-B70D-4C10-B6FB-1FB3A20D8883}"/>
              </a:ext>
            </a:extLst>
          </p:cNvPr>
          <p:cNvPicPr>
            <a:picLocks noChangeAspect="1"/>
          </p:cNvPicPr>
          <p:nvPr/>
        </p:nvPicPr>
        <p:blipFill>
          <a:blip r:embed="rId3"/>
          <a:stretch>
            <a:fillRect/>
          </a:stretch>
        </p:blipFill>
        <p:spPr>
          <a:xfrm>
            <a:off x="1257332" y="1967593"/>
            <a:ext cx="4841577" cy="2841254"/>
          </a:xfrm>
          <a:prstGeom prst="rect">
            <a:avLst/>
          </a:prstGeom>
        </p:spPr>
      </p:pic>
      <p:pic>
        <p:nvPicPr>
          <p:cNvPr id="5" name="Hình ảnh 4">
            <a:extLst>
              <a:ext uri="{FF2B5EF4-FFF2-40B4-BE49-F238E27FC236}">
                <a16:creationId xmlns:a16="http://schemas.microsoft.com/office/drawing/2014/main" id="{32FDC31C-57CC-4057-B96B-06153A6FA6AB}"/>
              </a:ext>
            </a:extLst>
          </p:cNvPr>
          <p:cNvPicPr>
            <a:picLocks noChangeAspect="1"/>
          </p:cNvPicPr>
          <p:nvPr/>
        </p:nvPicPr>
        <p:blipFill>
          <a:blip r:embed="rId4"/>
          <a:stretch>
            <a:fillRect/>
          </a:stretch>
        </p:blipFill>
        <p:spPr>
          <a:xfrm>
            <a:off x="7055778" y="1967593"/>
            <a:ext cx="1821000" cy="2636160"/>
          </a:xfrm>
          <a:prstGeom prst="rect">
            <a:avLst/>
          </a:prstGeom>
        </p:spPr>
      </p:pic>
      <p:pic>
        <p:nvPicPr>
          <p:cNvPr id="7" name="Hình ảnh 6">
            <a:extLst>
              <a:ext uri="{FF2B5EF4-FFF2-40B4-BE49-F238E27FC236}">
                <a16:creationId xmlns:a16="http://schemas.microsoft.com/office/drawing/2014/main" id="{783EE369-100F-4C0D-9B24-DFE4F3006501}"/>
              </a:ext>
            </a:extLst>
          </p:cNvPr>
          <p:cNvPicPr>
            <a:picLocks noChangeAspect="1"/>
          </p:cNvPicPr>
          <p:nvPr/>
        </p:nvPicPr>
        <p:blipFill>
          <a:blip r:embed="rId5"/>
          <a:stretch>
            <a:fillRect/>
          </a:stretch>
        </p:blipFill>
        <p:spPr>
          <a:xfrm>
            <a:off x="8876778" y="2548130"/>
            <a:ext cx="2731883" cy="2039294"/>
          </a:xfrm>
          <a:prstGeom prst="rect">
            <a:avLst/>
          </a:prstGeom>
        </p:spPr>
      </p:pic>
      <p:sp>
        <p:nvSpPr>
          <p:cNvPr id="9" name="Hộp Văn bản 8">
            <a:extLst>
              <a:ext uri="{FF2B5EF4-FFF2-40B4-BE49-F238E27FC236}">
                <a16:creationId xmlns:a16="http://schemas.microsoft.com/office/drawing/2014/main" id="{DEBD8173-1B8B-430E-ADB4-951C907813B1}"/>
              </a:ext>
            </a:extLst>
          </p:cNvPr>
          <p:cNvSpPr txBox="1"/>
          <p:nvPr/>
        </p:nvSpPr>
        <p:spPr>
          <a:xfrm>
            <a:off x="6775313" y="4719385"/>
            <a:ext cx="2381930" cy="646331"/>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Histogram equalized image.</a:t>
            </a:r>
          </a:p>
        </p:txBody>
      </p:sp>
      <p:sp>
        <p:nvSpPr>
          <p:cNvPr id="11" name="Hộp Văn bản 10">
            <a:extLst>
              <a:ext uri="{FF2B5EF4-FFF2-40B4-BE49-F238E27FC236}">
                <a16:creationId xmlns:a16="http://schemas.microsoft.com/office/drawing/2014/main" id="{73E1C6E9-7571-436B-9915-5218E54CBDF7}"/>
              </a:ext>
            </a:extLst>
          </p:cNvPr>
          <p:cNvSpPr txBox="1"/>
          <p:nvPr/>
        </p:nvSpPr>
        <p:spPr>
          <a:xfrm>
            <a:off x="9439003" y="4719384"/>
            <a:ext cx="2169658" cy="646331"/>
          </a:xfrm>
          <a:prstGeom prst="rect">
            <a:avLst/>
          </a:prstGeom>
          <a:noFill/>
        </p:spPr>
        <p:txBody>
          <a:bodyPr wrap="square">
            <a:spAutoFit/>
          </a:bodyPr>
          <a:lstStyle/>
          <a:p>
            <a:pPr algn="ctr"/>
            <a:r>
              <a:rPr lang="en-US">
                <a:latin typeface="Times New Roman" panose="02020603050405020304" pitchFamily="18" charset="0"/>
                <a:cs typeface="Times New Roman" panose="02020603050405020304" pitchFamily="18" charset="0"/>
              </a:rPr>
              <a:t>Histogram of equalized image.</a:t>
            </a:r>
            <a:endParaRPr lang="en-US" dirty="0">
              <a:latin typeface="Times New Roman" panose="02020603050405020304" pitchFamily="18" charset="0"/>
              <a:cs typeface="Times New Roman" panose="02020603050405020304" pitchFamily="18" charset="0"/>
            </a:endParaRPr>
          </a:p>
        </p:txBody>
      </p:sp>
      <p:sp>
        <p:nvSpPr>
          <p:cNvPr id="13" name="Hộp Văn bản 12">
            <a:extLst>
              <a:ext uri="{FF2B5EF4-FFF2-40B4-BE49-F238E27FC236}">
                <a16:creationId xmlns:a16="http://schemas.microsoft.com/office/drawing/2014/main" id="{4AC25DC2-4C93-432B-B016-F76415AC5445}"/>
              </a:ext>
            </a:extLst>
          </p:cNvPr>
          <p:cNvSpPr txBox="1"/>
          <p:nvPr/>
        </p:nvSpPr>
        <p:spPr>
          <a:xfrm>
            <a:off x="1257332" y="4719384"/>
            <a:ext cx="1867896"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Original image</a:t>
            </a:r>
          </a:p>
        </p:txBody>
      </p:sp>
      <p:sp>
        <p:nvSpPr>
          <p:cNvPr id="14" name="Hộp Văn bản 13">
            <a:extLst>
              <a:ext uri="{FF2B5EF4-FFF2-40B4-BE49-F238E27FC236}">
                <a16:creationId xmlns:a16="http://schemas.microsoft.com/office/drawing/2014/main" id="{98834B7D-7ED5-4555-8227-EBD82D7E39E0}"/>
              </a:ext>
            </a:extLst>
          </p:cNvPr>
          <p:cNvSpPr txBox="1"/>
          <p:nvPr/>
        </p:nvSpPr>
        <p:spPr>
          <a:xfrm>
            <a:off x="3861327" y="4720315"/>
            <a:ext cx="1867896" cy="646331"/>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Histogram of Original image</a:t>
            </a:r>
          </a:p>
        </p:txBody>
      </p:sp>
    </p:spTree>
    <p:extLst>
      <p:ext uri="{BB962C8B-B14F-4D97-AF65-F5344CB8AC3E}">
        <p14:creationId xmlns:p14="http://schemas.microsoft.com/office/powerpoint/2010/main" val="1251398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êu đề 5">
            <a:extLst>
              <a:ext uri="{FF2B5EF4-FFF2-40B4-BE49-F238E27FC236}">
                <a16:creationId xmlns:a16="http://schemas.microsoft.com/office/drawing/2014/main" id="{C62D32FC-D7A8-4B58-B505-E5DFF5BC6D78}"/>
              </a:ext>
            </a:extLst>
          </p:cNvPr>
          <p:cNvSpPr>
            <a:spLocks noGrp="1"/>
          </p:cNvSpPr>
          <p:nvPr>
            <p:ph type="title"/>
          </p:nvPr>
        </p:nvSpPr>
        <p:spPr/>
        <p:txBody>
          <a:bodyPr/>
          <a:lstStyle/>
          <a:p>
            <a:r>
              <a:rPr lang="en-US" dirty="0"/>
              <a:t>Histogram Matching</a:t>
            </a:r>
          </a:p>
        </p:txBody>
      </p:sp>
      <p:graphicFrame>
        <p:nvGraphicFramePr>
          <p:cNvPr id="16" name="Đối tượng 15">
            <a:extLst>
              <a:ext uri="{FF2B5EF4-FFF2-40B4-BE49-F238E27FC236}">
                <a16:creationId xmlns:a16="http://schemas.microsoft.com/office/drawing/2014/main" id="{974044F6-1486-453F-AE32-68CC84AA09A1}"/>
              </a:ext>
            </a:extLst>
          </p:cNvPr>
          <p:cNvGraphicFramePr>
            <a:graphicFrameLocks noChangeAspect="1"/>
          </p:cNvGraphicFramePr>
          <p:nvPr>
            <p:extLst>
              <p:ext uri="{D42A27DB-BD31-4B8C-83A1-F6EECF244321}">
                <p14:modId xmlns:p14="http://schemas.microsoft.com/office/powerpoint/2010/main" val="1463053699"/>
              </p:ext>
            </p:extLst>
          </p:nvPr>
        </p:nvGraphicFramePr>
        <p:xfrm>
          <a:off x="4581440" y="2979057"/>
          <a:ext cx="3650966" cy="899886"/>
        </p:xfrm>
        <a:graphic>
          <a:graphicData uri="http://schemas.openxmlformats.org/presentationml/2006/ole">
            <mc:AlternateContent xmlns:mc="http://schemas.openxmlformats.org/markup-compatibility/2006">
              <mc:Choice xmlns:v="urn:schemas-microsoft-com:vml" Requires="v">
                <p:oleObj spid="_x0000_s11270" name="Equation" r:id="rId4" imgW="1803240" imgH="444240" progId="Equation.DSMT4">
                  <p:embed/>
                </p:oleObj>
              </mc:Choice>
              <mc:Fallback>
                <p:oleObj name="Equation" r:id="rId4" imgW="1803240" imgH="444240" progId="Equation.DSMT4">
                  <p:embed/>
                  <p:pic>
                    <p:nvPicPr>
                      <p:cNvPr id="0" name=""/>
                      <p:cNvPicPr/>
                      <p:nvPr/>
                    </p:nvPicPr>
                    <p:blipFill>
                      <a:blip r:embed="rId5"/>
                      <a:stretch>
                        <a:fillRect/>
                      </a:stretch>
                    </p:blipFill>
                    <p:spPr>
                      <a:xfrm>
                        <a:off x="4581440" y="2979057"/>
                        <a:ext cx="3650966" cy="899886"/>
                      </a:xfrm>
                      <a:prstGeom prst="rect">
                        <a:avLst/>
                      </a:prstGeom>
                    </p:spPr>
                  </p:pic>
                </p:oleObj>
              </mc:Fallback>
            </mc:AlternateContent>
          </a:graphicData>
        </a:graphic>
      </p:graphicFrame>
      <p:sp>
        <p:nvSpPr>
          <p:cNvPr id="18" name="Hộp Văn bản 17">
            <a:extLst>
              <a:ext uri="{FF2B5EF4-FFF2-40B4-BE49-F238E27FC236}">
                <a16:creationId xmlns:a16="http://schemas.microsoft.com/office/drawing/2014/main" id="{766A44AB-30C0-4815-B075-8DC5CB0612F7}"/>
              </a:ext>
            </a:extLst>
          </p:cNvPr>
          <p:cNvSpPr txBox="1"/>
          <p:nvPr/>
        </p:nvSpPr>
        <p:spPr>
          <a:xfrm>
            <a:off x="230641" y="835870"/>
            <a:ext cx="6176282"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Steps for Histogram Matching with Discrete Quantities</a:t>
            </a:r>
          </a:p>
        </p:txBody>
      </p:sp>
      <p:sp>
        <p:nvSpPr>
          <p:cNvPr id="19" name="Hộp Văn bản 18">
            <a:extLst>
              <a:ext uri="{FF2B5EF4-FFF2-40B4-BE49-F238E27FC236}">
                <a16:creationId xmlns:a16="http://schemas.microsoft.com/office/drawing/2014/main" id="{A840AA37-5B4B-46DF-AC34-4297E842D5D8}"/>
              </a:ext>
            </a:extLst>
          </p:cNvPr>
          <p:cNvSpPr txBox="1"/>
          <p:nvPr/>
        </p:nvSpPr>
        <p:spPr>
          <a:xfrm>
            <a:off x="230641" y="1156717"/>
            <a:ext cx="10415588"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Step 1: </a:t>
            </a:r>
            <a:r>
              <a:rPr lang="en-US" dirty="0">
                <a:latin typeface="Times New Roman" panose="02020603050405020304" pitchFamily="18" charset="0"/>
                <a:cs typeface="Times New Roman" panose="02020603050405020304" pitchFamily="18" charset="0"/>
              </a:rPr>
              <a:t>Compute the cumulative distribution function (CDF) from the input image's histogram:</a:t>
            </a:r>
          </a:p>
        </p:txBody>
      </p:sp>
      <p:cxnSp>
        <p:nvCxnSpPr>
          <p:cNvPr id="21" name="Đường kết nối Mũi tên Thẳng 20">
            <a:extLst>
              <a:ext uri="{FF2B5EF4-FFF2-40B4-BE49-F238E27FC236}">
                <a16:creationId xmlns:a16="http://schemas.microsoft.com/office/drawing/2014/main" id="{C9C0F011-F446-4877-812F-D60F192697D4}"/>
              </a:ext>
            </a:extLst>
          </p:cNvPr>
          <p:cNvCxnSpPr>
            <a:cxnSpLocks/>
          </p:cNvCxnSpPr>
          <p:nvPr/>
        </p:nvCxnSpPr>
        <p:spPr>
          <a:xfrm flipV="1">
            <a:off x="4253593" y="3682093"/>
            <a:ext cx="334226" cy="512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Hộp Văn bản 24">
            <a:extLst>
              <a:ext uri="{FF2B5EF4-FFF2-40B4-BE49-F238E27FC236}">
                <a16:creationId xmlns:a16="http://schemas.microsoft.com/office/drawing/2014/main" id="{D6FCEB8F-5797-4610-8B35-0CE5EFA5B813}"/>
              </a:ext>
            </a:extLst>
          </p:cNvPr>
          <p:cNvSpPr txBox="1"/>
          <p:nvPr/>
        </p:nvSpPr>
        <p:spPr>
          <a:xfrm>
            <a:off x="3030992" y="4212647"/>
            <a:ext cx="2439080" cy="92333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new intensity value after histogram equalization.</a:t>
            </a:r>
          </a:p>
        </p:txBody>
      </p:sp>
      <p:cxnSp>
        <p:nvCxnSpPr>
          <p:cNvPr id="26" name="Đường kết nối Mũi tên Thẳng 25">
            <a:extLst>
              <a:ext uri="{FF2B5EF4-FFF2-40B4-BE49-F238E27FC236}">
                <a16:creationId xmlns:a16="http://schemas.microsoft.com/office/drawing/2014/main" id="{539938E3-DE6B-4E9D-AEB5-43F39BD1BABC}"/>
              </a:ext>
            </a:extLst>
          </p:cNvPr>
          <p:cNvCxnSpPr>
            <a:cxnSpLocks/>
          </p:cNvCxnSpPr>
          <p:nvPr/>
        </p:nvCxnSpPr>
        <p:spPr>
          <a:xfrm>
            <a:off x="5470072" y="2751364"/>
            <a:ext cx="64038" cy="555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Hộp Văn bản 26">
            <a:extLst>
              <a:ext uri="{FF2B5EF4-FFF2-40B4-BE49-F238E27FC236}">
                <a16:creationId xmlns:a16="http://schemas.microsoft.com/office/drawing/2014/main" id="{D9884D7A-CA0A-40D5-9954-50DFD537EE46}"/>
              </a:ext>
            </a:extLst>
          </p:cNvPr>
          <p:cNvSpPr txBox="1"/>
          <p:nvPr/>
        </p:nvSpPr>
        <p:spPr>
          <a:xfrm>
            <a:off x="4314570" y="2086686"/>
            <a:ext cx="2439080"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original intensity level in the input image.</a:t>
            </a:r>
          </a:p>
        </p:txBody>
      </p:sp>
      <p:cxnSp>
        <p:nvCxnSpPr>
          <p:cNvPr id="34" name="Đường kết nối Mũi tên Thẳng 33">
            <a:extLst>
              <a:ext uri="{FF2B5EF4-FFF2-40B4-BE49-F238E27FC236}">
                <a16:creationId xmlns:a16="http://schemas.microsoft.com/office/drawing/2014/main" id="{32225113-6481-4145-9C43-459DA68C3254}"/>
              </a:ext>
            </a:extLst>
          </p:cNvPr>
          <p:cNvCxnSpPr>
            <a:cxnSpLocks/>
          </p:cNvCxnSpPr>
          <p:nvPr/>
        </p:nvCxnSpPr>
        <p:spPr>
          <a:xfrm flipH="1" flipV="1">
            <a:off x="7741973" y="3682093"/>
            <a:ext cx="493494" cy="708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5" name="Hộp Văn bản 34">
                <a:extLst>
                  <a:ext uri="{FF2B5EF4-FFF2-40B4-BE49-F238E27FC236}">
                    <a16:creationId xmlns:a16="http://schemas.microsoft.com/office/drawing/2014/main" id="{EE6F0D74-AD39-46A2-83BC-6D1A68DA2885}"/>
                  </a:ext>
                </a:extLst>
              </p:cNvPr>
              <p:cNvSpPr txBox="1"/>
              <p:nvPr/>
            </p:nvSpPr>
            <p:spPr>
              <a:xfrm>
                <a:off x="7012866" y="4408621"/>
                <a:ext cx="2439080" cy="668645"/>
              </a:xfrm>
              <a:prstGeom prst="rect">
                <a:avLst/>
              </a:prstGeom>
              <a:noFill/>
            </p:spPr>
            <p:txBody>
              <a:bodyPr wrap="square">
                <a:spAutoFit/>
              </a:bodyPr>
              <a:lstStyle/>
              <a:p>
                <a:r>
                  <a:rPr lang="en-US" dirty="0"/>
                  <a:t>normalized histogram at level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𝑗</m:t>
                        </m:r>
                      </m:sub>
                    </m:sSub>
                  </m:oMath>
                </a14:m>
                <a:endParaRPr lang="en-US" dirty="0">
                  <a:latin typeface="Times New Roman" panose="02020603050405020304" pitchFamily="18" charset="0"/>
                  <a:cs typeface="Times New Roman" panose="02020603050405020304" pitchFamily="18" charset="0"/>
                </a:endParaRPr>
              </a:p>
            </p:txBody>
          </p:sp>
        </mc:Choice>
        <mc:Fallback>
          <p:sp>
            <p:nvSpPr>
              <p:cNvPr id="35" name="Hộp Văn bản 34">
                <a:extLst>
                  <a:ext uri="{FF2B5EF4-FFF2-40B4-BE49-F238E27FC236}">
                    <a16:creationId xmlns:a16="http://schemas.microsoft.com/office/drawing/2014/main" id="{EE6F0D74-AD39-46A2-83BC-6D1A68DA2885}"/>
                  </a:ext>
                </a:extLst>
              </p:cNvPr>
              <p:cNvSpPr txBox="1">
                <a:spLocks noRot="1" noChangeAspect="1" noMove="1" noResize="1" noEditPoints="1" noAdjustHandles="1" noChangeArrowheads="1" noChangeShapeType="1" noTextEdit="1"/>
              </p:cNvSpPr>
              <p:nvPr/>
            </p:nvSpPr>
            <p:spPr>
              <a:xfrm>
                <a:off x="7012866" y="4408621"/>
                <a:ext cx="2439080" cy="668645"/>
              </a:xfrm>
              <a:prstGeom prst="rect">
                <a:avLst/>
              </a:prstGeom>
              <a:blipFill>
                <a:blip r:embed="rId6"/>
                <a:stretch>
                  <a:fillRect l="-1995" t="-4545" b="-9091"/>
                </a:stretch>
              </a:blipFill>
            </p:spPr>
            <p:txBody>
              <a:bodyPr/>
              <a:lstStyle/>
              <a:p>
                <a:r>
                  <a:rPr lang="en-US">
                    <a:noFill/>
                  </a:rPr>
                  <a:t> </a:t>
                </a:r>
              </a:p>
            </p:txBody>
          </p:sp>
        </mc:Fallback>
      </mc:AlternateContent>
      <p:sp>
        <p:nvSpPr>
          <p:cNvPr id="40" name="Hình chữ nhật 39">
            <a:extLst>
              <a:ext uri="{FF2B5EF4-FFF2-40B4-BE49-F238E27FC236}">
                <a16:creationId xmlns:a16="http://schemas.microsoft.com/office/drawing/2014/main" id="{1E99FD1E-D38B-4079-A345-60D458C06740}"/>
              </a:ext>
            </a:extLst>
          </p:cNvPr>
          <p:cNvSpPr/>
          <p:nvPr/>
        </p:nvSpPr>
        <p:spPr>
          <a:xfrm>
            <a:off x="7396843" y="3170761"/>
            <a:ext cx="819235" cy="46974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41" name="Đường kết nối Mũi tên Thẳng 40">
            <a:extLst>
              <a:ext uri="{FF2B5EF4-FFF2-40B4-BE49-F238E27FC236}">
                <a16:creationId xmlns:a16="http://schemas.microsoft.com/office/drawing/2014/main" id="{6A077FCF-428F-44BF-816D-001C97DBF89D}"/>
              </a:ext>
            </a:extLst>
          </p:cNvPr>
          <p:cNvCxnSpPr>
            <a:cxnSpLocks/>
          </p:cNvCxnSpPr>
          <p:nvPr/>
        </p:nvCxnSpPr>
        <p:spPr>
          <a:xfrm flipH="1">
            <a:off x="6406923" y="2689749"/>
            <a:ext cx="793978" cy="540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Hộp Văn bản 41">
            <a:extLst>
              <a:ext uri="{FF2B5EF4-FFF2-40B4-BE49-F238E27FC236}">
                <a16:creationId xmlns:a16="http://schemas.microsoft.com/office/drawing/2014/main" id="{BD748E97-BA07-4B51-BDD2-6AA0DDD4CE80}"/>
              </a:ext>
            </a:extLst>
          </p:cNvPr>
          <p:cNvSpPr txBox="1"/>
          <p:nvPr/>
        </p:nvSpPr>
        <p:spPr>
          <a:xfrm>
            <a:off x="6996538" y="2017369"/>
            <a:ext cx="2439080"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Number of intensity levels (typically 256)</a:t>
            </a:r>
          </a:p>
        </p:txBody>
      </p:sp>
    </p:spTree>
    <p:extLst>
      <p:ext uri="{BB962C8B-B14F-4D97-AF65-F5344CB8AC3E}">
        <p14:creationId xmlns:p14="http://schemas.microsoft.com/office/powerpoint/2010/main" val="593984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êu đề 5">
            <a:extLst>
              <a:ext uri="{FF2B5EF4-FFF2-40B4-BE49-F238E27FC236}">
                <a16:creationId xmlns:a16="http://schemas.microsoft.com/office/drawing/2014/main" id="{C62D32FC-D7A8-4B58-B505-E5DFF5BC6D78}"/>
              </a:ext>
            </a:extLst>
          </p:cNvPr>
          <p:cNvSpPr>
            <a:spLocks noGrp="1"/>
          </p:cNvSpPr>
          <p:nvPr>
            <p:ph type="title"/>
          </p:nvPr>
        </p:nvSpPr>
        <p:spPr/>
        <p:txBody>
          <a:bodyPr/>
          <a:lstStyle/>
          <a:p>
            <a:r>
              <a:rPr lang="en-US" dirty="0"/>
              <a:t>Histogram Matching</a:t>
            </a:r>
          </a:p>
        </p:txBody>
      </p:sp>
      <p:sp>
        <p:nvSpPr>
          <p:cNvPr id="18" name="Hộp Văn bản 17">
            <a:extLst>
              <a:ext uri="{FF2B5EF4-FFF2-40B4-BE49-F238E27FC236}">
                <a16:creationId xmlns:a16="http://schemas.microsoft.com/office/drawing/2014/main" id="{766A44AB-30C0-4815-B075-8DC5CB0612F7}"/>
              </a:ext>
            </a:extLst>
          </p:cNvPr>
          <p:cNvSpPr txBox="1"/>
          <p:nvPr/>
        </p:nvSpPr>
        <p:spPr>
          <a:xfrm>
            <a:off x="230641" y="835870"/>
            <a:ext cx="6176282"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Steps for Histogram Matching with Discrete Quantities</a:t>
            </a:r>
          </a:p>
        </p:txBody>
      </p:sp>
      <p:sp>
        <p:nvSpPr>
          <p:cNvPr id="19" name="Hộp Văn bản 18">
            <a:extLst>
              <a:ext uri="{FF2B5EF4-FFF2-40B4-BE49-F238E27FC236}">
                <a16:creationId xmlns:a16="http://schemas.microsoft.com/office/drawing/2014/main" id="{A840AA37-5B4B-46DF-AC34-4297E842D5D8}"/>
              </a:ext>
            </a:extLst>
          </p:cNvPr>
          <p:cNvSpPr txBox="1"/>
          <p:nvPr/>
        </p:nvSpPr>
        <p:spPr>
          <a:xfrm>
            <a:off x="230641" y="1156717"/>
            <a:ext cx="10415588"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Step 1: </a:t>
            </a:r>
            <a:r>
              <a:rPr lang="en-US" dirty="0">
                <a:latin typeface="Times New Roman" panose="02020603050405020304" pitchFamily="18" charset="0"/>
                <a:cs typeface="Times New Roman" panose="02020603050405020304" pitchFamily="18" charset="0"/>
              </a:rPr>
              <a:t>Compute the Specified  Histogram CDF</a:t>
            </a:r>
          </a:p>
        </p:txBody>
      </p:sp>
      <p:cxnSp>
        <p:nvCxnSpPr>
          <p:cNvPr id="26" name="Đường kết nối Mũi tên Thẳng 25">
            <a:extLst>
              <a:ext uri="{FF2B5EF4-FFF2-40B4-BE49-F238E27FC236}">
                <a16:creationId xmlns:a16="http://schemas.microsoft.com/office/drawing/2014/main" id="{539938E3-DE6B-4E9D-AEB5-43F39BD1BABC}"/>
              </a:ext>
            </a:extLst>
          </p:cNvPr>
          <p:cNvCxnSpPr>
            <a:cxnSpLocks/>
          </p:cNvCxnSpPr>
          <p:nvPr/>
        </p:nvCxnSpPr>
        <p:spPr>
          <a:xfrm>
            <a:off x="5470072" y="2751364"/>
            <a:ext cx="359228" cy="5422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Hộp Văn bản 26">
            <a:extLst>
              <a:ext uri="{FF2B5EF4-FFF2-40B4-BE49-F238E27FC236}">
                <a16:creationId xmlns:a16="http://schemas.microsoft.com/office/drawing/2014/main" id="{D9884D7A-CA0A-40D5-9954-50DFD537EE46}"/>
              </a:ext>
            </a:extLst>
          </p:cNvPr>
          <p:cNvSpPr txBox="1"/>
          <p:nvPr/>
        </p:nvSpPr>
        <p:spPr>
          <a:xfrm>
            <a:off x="4314570" y="2086686"/>
            <a:ext cx="2439080"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intensity level in the </a:t>
            </a:r>
            <a:r>
              <a:rPr lang="en-US" dirty="0" err="1">
                <a:latin typeface="Times New Roman" panose="02020603050405020304" pitchFamily="18" charset="0"/>
                <a:cs typeface="Times New Roman" panose="02020603050405020304" pitchFamily="18" charset="0"/>
              </a:rPr>
              <a:t>specifided</a:t>
            </a:r>
            <a:r>
              <a:rPr lang="en-US" dirty="0">
                <a:latin typeface="Times New Roman" panose="02020603050405020304" pitchFamily="18" charset="0"/>
                <a:cs typeface="Times New Roman" panose="02020603050405020304" pitchFamily="18" charset="0"/>
              </a:rPr>
              <a:t> image.</a:t>
            </a:r>
          </a:p>
        </p:txBody>
      </p:sp>
      <p:cxnSp>
        <p:nvCxnSpPr>
          <p:cNvPr id="34" name="Đường kết nối Mũi tên Thẳng 33">
            <a:extLst>
              <a:ext uri="{FF2B5EF4-FFF2-40B4-BE49-F238E27FC236}">
                <a16:creationId xmlns:a16="http://schemas.microsoft.com/office/drawing/2014/main" id="{32225113-6481-4145-9C43-459DA68C3254}"/>
              </a:ext>
            </a:extLst>
          </p:cNvPr>
          <p:cNvCxnSpPr>
            <a:cxnSpLocks/>
          </p:cNvCxnSpPr>
          <p:nvPr/>
        </p:nvCxnSpPr>
        <p:spPr>
          <a:xfrm flipH="1" flipV="1">
            <a:off x="7741973" y="3682093"/>
            <a:ext cx="493494" cy="708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5" name="Hộp Văn bản 34">
                <a:extLst>
                  <a:ext uri="{FF2B5EF4-FFF2-40B4-BE49-F238E27FC236}">
                    <a16:creationId xmlns:a16="http://schemas.microsoft.com/office/drawing/2014/main" id="{EE6F0D74-AD39-46A2-83BC-6D1A68DA2885}"/>
                  </a:ext>
                </a:extLst>
              </p:cNvPr>
              <p:cNvSpPr txBox="1"/>
              <p:nvPr/>
            </p:nvSpPr>
            <p:spPr>
              <a:xfrm>
                <a:off x="7012866" y="4408621"/>
                <a:ext cx="3437420" cy="668645"/>
              </a:xfrm>
              <a:prstGeom prst="rect">
                <a:avLst/>
              </a:prstGeom>
              <a:noFill/>
            </p:spPr>
            <p:txBody>
              <a:bodyPr wrap="square">
                <a:spAutoFit/>
              </a:bodyPr>
              <a:lstStyle/>
              <a:p>
                <a:r>
                  <a:rPr lang="en-US" dirty="0"/>
                  <a:t>normalized histogram at level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oMath>
                </a14:m>
                <a:r>
                  <a:rPr lang="en-US" dirty="0">
                    <a:latin typeface="Times New Roman" panose="02020603050405020304" pitchFamily="18" charset="0"/>
                    <a:cs typeface="Times New Roman" panose="02020603050405020304" pitchFamily="18" charset="0"/>
                  </a:rPr>
                  <a:t> from specified histogram</a:t>
                </a:r>
              </a:p>
            </p:txBody>
          </p:sp>
        </mc:Choice>
        <mc:Fallback>
          <p:sp>
            <p:nvSpPr>
              <p:cNvPr id="35" name="Hộp Văn bản 34">
                <a:extLst>
                  <a:ext uri="{FF2B5EF4-FFF2-40B4-BE49-F238E27FC236}">
                    <a16:creationId xmlns:a16="http://schemas.microsoft.com/office/drawing/2014/main" id="{EE6F0D74-AD39-46A2-83BC-6D1A68DA2885}"/>
                  </a:ext>
                </a:extLst>
              </p:cNvPr>
              <p:cNvSpPr txBox="1">
                <a:spLocks noRot="1" noChangeAspect="1" noMove="1" noResize="1" noEditPoints="1" noAdjustHandles="1" noChangeArrowheads="1" noChangeShapeType="1" noTextEdit="1"/>
              </p:cNvSpPr>
              <p:nvPr/>
            </p:nvSpPr>
            <p:spPr>
              <a:xfrm>
                <a:off x="7012866" y="4408621"/>
                <a:ext cx="3437420" cy="668645"/>
              </a:xfrm>
              <a:prstGeom prst="rect">
                <a:avLst/>
              </a:prstGeom>
              <a:blipFill>
                <a:blip r:embed="rId4"/>
                <a:stretch>
                  <a:fillRect l="-1418" t="-4545" b="-10000"/>
                </a:stretch>
              </a:blipFill>
            </p:spPr>
            <p:txBody>
              <a:bodyPr/>
              <a:lstStyle/>
              <a:p>
                <a:r>
                  <a:rPr lang="en-US">
                    <a:noFill/>
                  </a:rPr>
                  <a:t> </a:t>
                </a:r>
              </a:p>
            </p:txBody>
          </p:sp>
        </mc:Fallback>
      </mc:AlternateContent>
      <p:sp>
        <p:nvSpPr>
          <p:cNvPr id="40" name="Hình chữ nhật 39">
            <a:extLst>
              <a:ext uri="{FF2B5EF4-FFF2-40B4-BE49-F238E27FC236}">
                <a16:creationId xmlns:a16="http://schemas.microsoft.com/office/drawing/2014/main" id="{1E99FD1E-D38B-4079-A345-60D458C06740}"/>
              </a:ext>
            </a:extLst>
          </p:cNvPr>
          <p:cNvSpPr/>
          <p:nvPr/>
        </p:nvSpPr>
        <p:spPr>
          <a:xfrm>
            <a:off x="7396843" y="3170761"/>
            <a:ext cx="819235" cy="46974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41" name="Đường kết nối Mũi tên Thẳng 40">
            <a:extLst>
              <a:ext uri="{FF2B5EF4-FFF2-40B4-BE49-F238E27FC236}">
                <a16:creationId xmlns:a16="http://schemas.microsoft.com/office/drawing/2014/main" id="{6A077FCF-428F-44BF-816D-001C97DBF89D}"/>
              </a:ext>
            </a:extLst>
          </p:cNvPr>
          <p:cNvCxnSpPr>
            <a:cxnSpLocks/>
          </p:cNvCxnSpPr>
          <p:nvPr/>
        </p:nvCxnSpPr>
        <p:spPr>
          <a:xfrm flipH="1">
            <a:off x="6540500" y="2689749"/>
            <a:ext cx="660401" cy="555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Hộp Văn bản 41">
            <a:extLst>
              <a:ext uri="{FF2B5EF4-FFF2-40B4-BE49-F238E27FC236}">
                <a16:creationId xmlns:a16="http://schemas.microsoft.com/office/drawing/2014/main" id="{BD748E97-BA07-4B51-BDD2-6AA0DDD4CE80}"/>
              </a:ext>
            </a:extLst>
          </p:cNvPr>
          <p:cNvSpPr txBox="1"/>
          <p:nvPr/>
        </p:nvSpPr>
        <p:spPr>
          <a:xfrm>
            <a:off x="6996538" y="2017369"/>
            <a:ext cx="2439080"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Number of intensity levels (typically 256)</a:t>
            </a:r>
          </a:p>
        </p:txBody>
      </p:sp>
      <p:graphicFrame>
        <p:nvGraphicFramePr>
          <p:cNvPr id="7" name="Đối tượng 6">
            <a:extLst>
              <a:ext uri="{FF2B5EF4-FFF2-40B4-BE49-F238E27FC236}">
                <a16:creationId xmlns:a16="http://schemas.microsoft.com/office/drawing/2014/main" id="{229BBD1D-15B8-4C22-B004-F66E34C11E9A}"/>
              </a:ext>
            </a:extLst>
          </p:cNvPr>
          <p:cNvGraphicFramePr>
            <a:graphicFrameLocks noChangeAspect="1"/>
          </p:cNvGraphicFramePr>
          <p:nvPr>
            <p:extLst>
              <p:ext uri="{D42A27DB-BD31-4B8C-83A1-F6EECF244321}">
                <p14:modId xmlns:p14="http://schemas.microsoft.com/office/powerpoint/2010/main" val="2729506587"/>
              </p:ext>
            </p:extLst>
          </p:nvPr>
        </p:nvGraphicFramePr>
        <p:xfrm>
          <a:off x="5470072" y="3055937"/>
          <a:ext cx="2659063" cy="746125"/>
        </p:xfrm>
        <a:graphic>
          <a:graphicData uri="http://schemas.openxmlformats.org/presentationml/2006/ole">
            <mc:AlternateContent xmlns:mc="http://schemas.openxmlformats.org/markup-compatibility/2006">
              <mc:Choice xmlns:v="urn:schemas-microsoft-com:vml" Requires="v">
                <p:oleObj spid="_x0000_s12295" name="Equation" r:id="rId5" imgW="2659604" imgH="746907" progId="Equation.DSMT4">
                  <p:embed/>
                </p:oleObj>
              </mc:Choice>
              <mc:Fallback>
                <p:oleObj name="Equation" r:id="rId5" imgW="2659604" imgH="746907" progId="Equation.DSMT4">
                  <p:embed/>
                  <p:pic>
                    <p:nvPicPr>
                      <p:cNvPr id="0" name=""/>
                      <p:cNvPicPr/>
                      <p:nvPr/>
                    </p:nvPicPr>
                    <p:blipFill>
                      <a:blip r:embed="rId6"/>
                      <a:stretch>
                        <a:fillRect/>
                      </a:stretch>
                    </p:blipFill>
                    <p:spPr>
                      <a:xfrm>
                        <a:off x="5470072" y="3055937"/>
                        <a:ext cx="2659063" cy="746125"/>
                      </a:xfrm>
                      <a:prstGeom prst="rect">
                        <a:avLst/>
                      </a:prstGeom>
                    </p:spPr>
                  </p:pic>
                </p:oleObj>
              </mc:Fallback>
            </mc:AlternateContent>
          </a:graphicData>
        </a:graphic>
      </p:graphicFrame>
    </p:spTree>
    <p:extLst>
      <p:ext uri="{BB962C8B-B14F-4D97-AF65-F5344CB8AC3E}">
        <p14:creationId xmlns:p14="http://schemas.microsoft.com/office/powerpoint/2010/main" val="4195009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FA090-415B-2229-E03F-936F8C6991E1}"/>
              </a:ext>
            </a:extLst>
          </p:cNvPr>
          <p:cNvSpPr>
            <a:spLocks noGrp="1"/>
          </p:cNvSpPr>
          <p:nvPr>
            <p:ph type="title"/>
          </p:nvPr>
        </p:nvSpPr>
        <p:spPr/>
        <p:txBody>
          <a:bodyPr/>
          <a:lstStyle/>
          <a:p>
            <a:r>
              <a:rPr lang="en-US" dirty="0"/>
              <a:t>INTRODUCTION</a:t>
            </a:r>
          </a:p>
        </p:txBody>
      </p:sp>
      <p:pic>
        <p:nvPicPr>
          <p:cNvPr id="38" name="Hình ảnh 37">
            <a:extLst>
              <a:ext uri="{FF2B5EF4-FFF2-40B4-BE49-F238E27FC236}">
                <a16:creationId xmlns:a16="http://schemas.microsoft.com/office/drawing/2014/main" id="{D1ADEBF3-135C-4B28-9A7D-202B40D1C397}"/>
              </a:ext>
            </a:extLst>
          </p:cNvPr>
          <p:cNvPicPr>
            <a:picLocks noChangeAspect="1"/>
          </p:cNvPicPr>
          <p:nvPr/>
        </p:nvPicPr>
        <p:blipFill>
          <a:blip r:embed="rId3"/>
          <a:stretch>
            <a:fillRect/>
          </a:stretch>
        </p:blipFill>
        <p:spPr>
          <a:xfrm>
            <a:off x="2274565" y="1352758"/>
            <a:ext cx="2411986" cy="3143042"/>
          </a:xfrm>
          <a:prstGeom prst="rect">
            <a:avLst/>
          </a:prstGeom>
        </p:spPr>
      </p:pic>
      <p:pic>
        <p:nvPicPr>
          <p:cNvPr id="39" name="Hình ảnh 38">
            <a:extLst>
              <a:ext uri="{FF2B5EF4-FFF2-40B4-BE49-F238E27FC236}">
                <a16:creationId xmlns:a16="http://schemas.microsoft.com/office/drawing/2014/main" id="{7BBA4AC5-B0AC-42A2-8B2F-00E4742759DC}"/>
              </a:ext>
            </a:extLst>
          </p:cNvPr>
          <p:cNvPicPr>
            <a:picLocks noChangeAspect="1"/>
          </p:cNvPicPr>
          <p:nvPr/>
        </p:nvPicPr>
        <p:blipFill>
          <a:blip r:embed="rId4"/>
          <a:stretch>
            <a:fillRect/>
          </a:stretch>
        </p:blipFill>
        <p:spPr>
          <a:xfrm>
            <a:off x="7295829" y="1418946"/>
            <a:ext cx="2405117" cy="3145536"/>
          </a:xfrm>
          <a:prstGeom prst="rect">
            <a:avLst/>
          </a:prstGeom>
        </p:spPr>
      </p:pic>
      <p:sp>
        <p:nvSpPr>
          <p:cNvPr id="40" name="Mũi tên: Phải 39">
            <a:extLst>
              <a:ext uri="{FF2B5EF4-FFF2-40B4-BE49-F238E27FC236}">
                <a16:creationId xmlns:a16="http://schemas.microsoft.com/office/drawing/2014/main" id="{53E7587E-970E-4E46-8694-4A5B0A970B3D}"/>
              </a:ext>
            </a:extLst>
          </p:cNvPr>
          <p:cNvSpPr/>
          <p:nvPr/>
        </p:nvSpPr>
        <p:spPr>
          <a:xfrm>
            <a:off x="5226050" y="2809151"/>
            <a:ext cx="1435100" cy="36512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Hộp Văn bản 78">
            <a:extLst>
              <a:ext uri="{FF2B5EF4-FFF2-40B4-BE49-F238E27FC236}">
                <a16:creationId xmlns:a16="http://schemas.microsoft.com/office/drawing/2014/main" id="{E430A133-A3A2-4E1F-B505-E196E0EA8669}"/>
              </a:ext>
            </a:extLst>
          </p:cNvPr>
          <p:cNvSpPr txBox="1"/>
          <p:nvPr/>
        </p:nvSpPr>
        <p:spPr>
          <a:xfrm>
            <a:off x="1753457" y="4674791"/>
            <a:ext cx="3454202"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Imbalance grayscale Image</a:t>
            </a:r>
          </a:p>
        </p:txBody>
      </p:sp>
      <p:sp>
        <p:nvSpPr>
          <p:cNvPr id="80" name="Hộp Văn bản 79">
            <a:extLst>
              <a:ext uri="{FF2B5EF4-FFF2-40B4-BE49-F238E27FC236}">
                <a16:creationId xmlns:a16="http://schemas.microsoft.com/office/drawing/2014/main" id="{EDA40990-894A-4307-B457-F9DC3EF85E2C}"/>
              </a:ext>
            </a:extLst>
          </p:cNvPr>
          <p:cNvSpPr txBox="1"/>
          <p:nvPr/>
        </p:nvSpPr>
        <p:spPr>
          <a:xfrm>
            <a:off x="7117262" y="4674791"/>
            <a:ext cx="2762250"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Balance grayscale Image</a:t>
            </a:r>
          </a:p>
        </p:txBody>
      </p:sp>
    </p:spTree>
    <p:extLst>
      <p:ext uri="{BB962C8B-B14F-4D97-AF65-F5344CB8AC3E}">
        <p14:creationId xmlns:p14="http://schemas.microsoft.com/office/powerpoint/2010/main" val="1646538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500"/>
                                        <p:tgtEl>
                                          <p:spTgt spid="7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par>
                                <p:cTn id="16" presetID="10" presetClass="entr" presetSubtype="0" fill="hold"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0"/>
                                        </p:tgtEl>
                                        <p:attrNameLst>
                                          <p:attrName>style.visibility</p:attrName>
                                        </p:attrNameLst>
                                      </p:cBhvr>
                                      <p:to>
                                        <p:strVal val="visible"/>
                                      </p:to>
                                    </p:set>
                                    <p:animEffect transition="in" filter="fade">
                                      <p:cBhvr>
                                        <p:cTn id="21"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79" grpId="0"/>
      <p:bldP spid="8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êu đề 5">
            <a:extLst>
              <a:ext uri="{FF2B5EF4-FFF2-40B4-BE49-F238E27FC236}">
                <a16:creationId xmlns:a16="http://schemas.microsoft.com/office/drawing/2014/main" id="{C62D32FC-D7A8-4B58-B505-E5DFF5BC6D78}"/>
              </a:ext>
            </a:extLst>
          </p:cNvPr>
          <p:cNvSpPr>
            <a:spLocks noGrp="1"/>
          </p:cNvSpPr>
          <p:nvPr>
            <p:ph type="title"/>
          </p:nvPr>
        </p:nvSpPr>
        <p:spPr/>
        <p:txBody>
          <a:bodyPr/>
          <a:lstStyle/>
          <a:p>
            <a:r>
              <a:rPr lang="en-US" dirty="0"/>
              <a:t>Histogram Matching</a:t>
            </a:r>
          </a:p>
        </p:txBody>
      </p:sp>
      <p:sp>
        <p:nvSpPr>
          <p:cNvPr id="18" name="Hộp Văn bản 17">
            <a:extLst>
              <a:ext uri="{FF2B5EF4-FFF2-40B4-BE49-F238E27FC236}">
                <a16:creationId xmlns:a16="http://schemas.microsoft.com/office/drawing/2014/main" id="{766A44AB-30C0-4815-B075-8DC5CB0612F7}"/>
              </a:ext>
            </a:extLst>
          </p:cNvPr>
          <p:cNvSpPr txBox="1"/>
          <p:nvPr/>
        </p:nvSpPr>
        <p:spPr>
          <a:xfrm>
            <a:off x="230641" y="835870"/>
            <a:ext cx="6176282"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Steps for Histogram Matching with Discrete Quantities</a:t>
            </a:r>
          </a:p>
        </p:txBody>
      </p:sp>
      <p:sp>
        <p:nvSpPr>
          <p:cNvPr id="19" name="Hộp Văn bản 18">
            <a:extLst>
              <a:ext uri="{FF2B5EF4-FFF2-40B4-BE49-F238E27FC236}">
                <a16:creationId xmlns:a16="http://schemas.microsoft.com/office/drawing/2014/main" id="{A840AA37-5B4B-46DF-AC34-4297E842D5D8}"/>
              </a:ext>
            </a:extLst>
          </p:cNvPr>
          <p:cNvSpPr txBox="1"/>
          <p:nvPr/>
        </p:nvSpPr>
        <p:spPr>
          <a:xfrm>
            <a:off x="230641" y="1156717"/>
            <a:ext cx="10415588"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Step 3: </a:t>
            </a:r>
            <a:r>
              <a:rPr lang="en-US" dirty="0">
                <a:latin typeface="Times New Roman" panose="02020603050405020304" pitchFamily="18" charset="0"/>
                <a:cs typeface="Times New Roman" panose="02020603050405020304" pitchFamily="18" charset="0"/>
              </a:rPr>
              <a:t>Create the Mapping Between Levels</a:t>
            </a:r>
          </a:p>
        </p:txBody>
      </p:sp>
      <mc:AlternateContent xmlns:mc="http://schemas.openxmlformats.org/markup-compatibility/2006">
        <mc:Choice xmlns:a14="http://schemas.microsoft.com/office/drawing/2010/main" Requires="a14">
          <p:sp>
            <p:nvSpPr>
              <p:cNvPr id="14" name="Hộp Văn bản 13">
                <a:extLst>
                  <a:ext uri="{FF2B5EF4-FFF2-40B4-BE49-F238E27FC236}">
                    <a16:creationId xmlns:a16="http://schemas.microsoft.com/office/drawing/2014/main" id="{FF596A14-FD90-40B3-840F-02CDDC5D6951}"/>
                  </a:ext>
                </a:extLst>
              </p:cNvPr>
              <p:cNvSpPr txBox="1"/>
              <p:nvPr/>
            </p:nvSpPr>
            <p:spPr>
              <a:xfrm>
                <a:off x="335359" y="1709742"/>
                <a:ext cx="7698297" cy="390748"/>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For each source level </a:t>
                </a: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𝑟</m:t>
                        </m:r>
                      </m:e>
                      <m:sub>
                        <m:r>
                          <a:rPr lang="en-US" b="0" i="1" smtClean="0">
                            <a:latin typeface="Cambria Math" panose="02040503050406030204" pitchFamily="18" charset="0"/>
                            <a:cs typeface="Times New Roman" panose="02020603050405020304" pitchFamily="18" charset="0"/>
                          </a:rPr>
                          <m:t>𝑘</m:t>
                        </m:r>
                      </m:sub>
                    </m:sSub>
                  </m:oMath>
                </a14:m>
                <a:r>
                  <a:rPr lang="en-US" dirty="0">
                    <a:latin typeface="Times New Roman" panose="02020603050405020304" pitchFamily="18" charset="0"/>
                    <a:cs typeface="Times New Roman" panose="02020603050405020304" pitchFamily="18" charset="0"/>
                  </a:rPr>
                  <a:t>​, find the target level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𝑧</m:t>
                        </m:r>
                      </m:e>
                      <m:sub>
                        <m:r>
                          <a:rPr lang="en-US" b="0" i="1" smtClean="0">
                            <a:latin typeface="Cambria Math" panose="02040503050406030204" pitchFamily="18" charset="0"/>
                            <a:cs typeface="Times New Roman" panose="02020603050405020304" pitchFamily="18" charset="0"/>
                          </a:rPr>
                          <m:t>𝑞</m:t>
                        </m:r>
                      </m:sub>
                    </m:sSub>
                  </m:oMath>
                </a14:m>
                <a:r>
                  <a:rPr lang="en-US" dirty="0">
                    <a:latin typeface="Times New Roman" panose="02020603050405020304" pitchFamily="18" charset="0"/>
                    <a:cs typeface="Times New Roman" panose="02020603050405020304" pitchFamily="18" charset="0"/>
                  </a:rPr>
                  <a:t>​ such that:</a:t>
                </a:r>
              </a:p>
            </p:txBody>
          </p:sp>
        </mc:Choice>
        <mc:Fallback>
          <p:sp>
            <p:nvSpPr>
              <p:cNvPr id="14" name="Hộp Văn bản 13">
                <a:extLst>
                  <a:ext uri="{FF2B5EF4-FFF2-40B4-BE49-F238E27FC236}">
                    <a16:creationId xmlns:a16="http://schemas.microsoft.com/office/drawing/2014/main" id="{FF596A14-FD90-40B3-840F-02CDDC5D6951}"/>
                  </a:ext>
                </a:extLst>
              </p:cNvPr>
              <p:cNvSpPr txBox="1">
                <a:spLocks noRot="1" noChangeAspect="1" noMove="1" noResize="1" noEditPoints="1" noAdjustHandles="1" noChangeArrowheads="1" noChangeShapeType="1" noTextEdit="1"/>
              </p:cNvSpPr>
              <p:nvPr/>
            </p:nvSpPr>
            <p:spPr>
              <a:xfrm>
                <a:off x="335359" y="1709742"/>
                <a:ext cx="7698297" cy="390748"/>
              </a:xfrm>
              <a:prstGeom prst="rect">
                <a:avLst/>
              </a:prstGeom>
              <a:blipFill>
                <a:blip r:embed="rId4"/>
                <a:stretch>
                  <a:fillRect l="-633" t="-7692" b="-16923"/>
                </a:stretch>
              </a:blipFill>
            </p:spPr>
            <p:txBody>
              <a:bodyPr/>
              <a:lstStyle/>
              <a:p>
                <a:r>
                  <a:rPr lang="en-US">
                    <a:noFill/>
                  </a:rPr>
                  <a:t> </a:t>
                </a:r>
              </a:p>
            </p:txBody>
          </p:sp>
        </mc:Fallback>
      </mc:AlternateContent>
      <p:graphicFrame>
        <p:nvGraphicFramePr>
          <p:cNvPr id="4" name="Đối tượng 3">
            <a:extLst>
              <a:ext uri="{FF2B5EF4-FFF2-40B4-BE49-F238E27FC236}">
                <a16:creationId xmlns:a16="http://schemas.microsoft.com/office/drawing/2014/main" id="{F720CE18-77D0-4544-A34D-00CC3BDF36E9}"/>
              </a:ext>
            </a:extLst>
          </p:cNvPr>
          <p:cNvGraphicFramePr>
            <a:graphicFrameLocks noChangeAspect="1"/>
          </p:cNvGraphicFramePr>
          <p:nvPr>
            <p:extLst>
              <p:ext uri="{D42A27DB-BD31-4B8C-83A1-F6EECF244321}">
                <p14:modId xmlns:p14="http://schemas.microsoft.com/office/powerpoint/2010/main" val="1829028627"/>
              </p:ext>
            </p:extLst>
          </p:nvPr>
        </p:nvGraphicFramePr>
        <p:xfrm>
          <a:off x="4276670" y="2146084"/>
          <a:ext cx="2482120" cy="693534"/>
        </p:xfrm>
        <a:graphic>
          <a:graphicData uri="http://schemas.openxmlformats.org/presentationml/2006/ole">
            <mc:AlternateContent xmlns:mc="http://schemas.openxmlformats.org/markup-compatibility/2006">
              <mc:Choice xmlns:v="urn:schemas-microsoft-com:vml" Requires="v">
                <p:oleObj spid="_x0000_s13325" name="Equation" r:id="rId5" imgW="863280" imgH="241200" progId="Equation.DSMT4">
                  <p:embed/>
                </p:oleObj>
              </mc:Choice>
              <mc:Fallback>
                <p:oleObj name="Equation" r:id="rId5" imgW="863280" imgH="241200" progId="Equation.DSMT4">
                  <p:embed/>
                  <p:pic>
                    <p:nvPicPr>
                      <p:cNvPr id="0" name=""/>
                      <p:cNvPicPr/>
                      <p:nvPr/>
                    </p:nvPicPr>
                    <p:blipFill>
                      <a:blip r:embed="rId6"/>
                      <a:stretch>
                        <a:fillRect/>
                      </a:stretch>
                    </p:blipFill>
                    <p:spPr>
                      <a:xfrm>
                        <a:off x="4276670" y="2146084"/>
                        <a:ext cx="2482120" cy="693534"/>
                      </a:xfrm>
                      <a:prstGeom prst="rect">
                        <a:avLst/>
                      </a:prstGeom>
                    </p:spPr>
                  </p:pic>
                </p:oleObj>
              </mc:Fallback>
            </mc:AlternateContent>
          </a:graphicData>
        </a:graphic>
      </p:graphicFrame>
      <p:sp>
        <p:nvSpPr>
          <p:cNvPr id="17" name="Hộp Văn bản 16">
            <a:extLst>
              <a:ext uri="{FF2B5EF4-FFF2-40B4-BE49-F238E27FC236}">
                <a16:creationId xmlns:a16="http://schemas.microsoft.com/office/drawing/2014/main" id="{5D17DE29-782F-4CB1-9CAD-89148EAAAA2B}"/>
              </a:ext>
            </a:extLst>
          </p:cNvPr>
          <p:cNvSpPr txBox="1"/>
          <p:nvPr/>
        </p:nvSpPr>
        <p:spPr>
          <a:xfrm>
            <a:off x="230641" y="3743325"/>
            <a:ext cx="10415588"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Step 4: </a:t>
            </a:r>
            <a:r>
              <a:rPr lang="en-US" dirty="0">
                <a:latin typeface="Times New Roman" panose="02020603050405020304" pitchFamily="18" charset="0"/>
                <a:cs typeface="Times New Roman" panose="02020603050405020304" pitchFamily="18" charset="0"/>
              </a:rPr>
              <a:t>Create the Mapping Between Levels</a:t>
            </a:r>
          </a:p>
        </p:txBody>
      </p:sp>
      <p:graphicFrame>
        <p:nvGraphicFramePr>
          <p:cNvPr id="5" name="Đối tượng 4">
            <a:extLst>
              <a:ext uri="{FF2B5EF4-FFF2-40B4-BE49-F238E27FC236}">
                <a16:creationId xmlns:a16="http://schemas.microsoft.com/office/drawing/2014/main" id="{3B18D90F-2E5F-4226-8104-5F453E6EB0D0}"/>
              </a:ext>
            </a:extLst>
          </p:cNvPr>
          <p:cNvGraphicFramePr>
            <a:graphicFrameLocks noChangeAspect="1"/>
          </p:cNvGraphicFramePr>
          <p:nvPr>
            <p:extLst>
              <p:ext uri="{D42A27DB-BD31-4B8C-83A1-F6EECF244321}">
                <p14:modId xmlns:p14="http://schemas.microsoft.com/office/powerpoint/2010/main" val="1218645039"/>
              </p:ext>
            </p:extLst>
          </p:nvPr>
        </p:nvGraphicFramePr>
        <p:xfrm>
          <a:off x="6953250" y="3565525"/>
          <a:ext cx="114300" cy="177800"/>
        </p:xfrm>
        <a:graphic>
          <a:graphicData uri="http://schemas.openxmlformats.org/presentationml/2006/ole">
            <mc:AlternateContent xmlns:mc="http://schemas.openxmlformats.org/markup-compatibility/2006">
              <mc:Choice xmlns:v="urn:schemas-microsoft-com:vml" Requires="v">
                <p:oleObj spid="_x0000_s13326" name="Equation" r:id="rId7" imgW="114120" imgH="177480" progId="Equation.DSMT4">
                  <p:embed/>
                </p:oleObj>
              </mc:Choice>
              <mc:Fallback>
                <p:oleObj name="Equation" r:id="rId7" imgW="114120" imgH="177480" progId="Equation.DSMT4">
                  <p:embed/>
                  <p:pic>
                    <p:nvPicPr>
                      <p:cNvPr id="0" name=""/>
                      <p:cNvPicPr/>
                      <p:nvPr/>
                    </p:nvPicPr>
                    <p:blipFill>
                      <a:blip r:embed="rId8"/>
                      <a:stretch>
                        <a:fillRect/>
                      </a:stretch>
                    </p:blipFill>
                    <p:spPr>
                      <a:xfrm>
                        <a:off x="6953250" y="3565525"/>
                        <a:ext cx="114300" cy="177800"/>
                      </a:xfrm>
                      <a:prstGeom prst="rect">
                        <a:avLst/>
                      </a:prstGeom>
                    </p:spPr>
                  </p:pic>
                </p:oleObj>
              </mc:Fallback>
            </mc:AlternateContent>
          </a:graphicData>
        </a:graphic>
      </p:graphicFrame>
      <p:graphicFrame>
        <p:nvGraphicFramePr>
          <p:cNvPr id="9" name="Đối tượng 8">
            <a:extLst>
              <a:ext uri="{FF2B5EF4-FFF2-40B4-BE49-F238E27FC236}">
                <a16:creationId xmlns:a16="http://schemas.microsoft.com/office/drawing/2014/main" id="{31D47A1B-A37D-4680-B87B-08EBF3451CAF}"/>
              </a:ext>
            </a:extLst>
          </p:cNvPr>
          <p:cNvGraphicFramePr>
            <a:graphicFrameLocks noChangeAspect="1"/>
          </p:cNvGraphicFramePr>
          <p:nvPr>
            <p:extLst>
              <p:ext uri="{D42A27DB-BD31-4B8C-83A1-F6EECF244321}">
                <p14:modId xmlns:p14="http://schemas.microsoft.com/office/powerpoint/2010/main" val="203174967"/>
              </p:ext>
            </p:extLst>
          </p:nvPr>
        </p:nvGraphicFramePr>
        <p:xfrm>
          <a:off x="4345578" y="3135039"/>
          <a:ext cx="2482120" cy="655004"/>
        </p:xfrm>
        <a:graphic>
          <a:graphicData uri="http://schemas.openxmlformats.org/presentationml/2006/ole">
            <mc:AlternateContent xmlns:mc="http://schemas.openxmlformats.org/markup-compatibility/2006">
              <mc:Choice xmlns:v="urn:schemas-microsoft-com:vml" Requires="v">
                <p:oleObj spid="_x0000_s13327" name="Equation" r:id="rId9" imgW="914400" imgH="241200" progId="Equation.DSMT4">
                  <p:embed/>
                </p:oleObj>
              </mc:Choice>
              <mc:Fallback>
                <p:oleObj name="Equation" r:id="rId9" imgW="914400" imgH="241200" progId="Equation.DSMT4">
                  <p:embed/>
                  <p:pic>
                    <p:nvPicPr>
                      <p:cNvPr id="0" name=""/>
                      <p:cNvPicPr/>
                      <p:nvPr/>
                    </p:nvPicPr>
                    <p:blipFill>
                      <a:blip r:embed="rId10"/>
                      <a:stretch>
                        <a:fillRect/>
                      </a:stretch>
                    </p:blipFill>
                    <p:spPr>
                      <a:xfrm>
                        <a:off x="4345578" y="3135039"/>
                        <a:ext cx="2482120" cy="655004"/>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24" name="Hộp Văn bản 23">
                <a:extLst>
                  <a:ext uri="{FF2B5EF4-FFF2-40B4-BE49-F238E27FC236}">
                    <a16:creationId xmlns:a16="http://schemas.microsoft.com/office/drawing/2014/main" id="{256F1147-58B5-493E-91E3-93C0DBDB7FC3}"/>
                  </a:ext>
                </a:extLst>
              </p:cNvPr>
              <p:cNvSpPr txBox="1"/>
              <p:nvPr/>
            </p:nvSpPr>
            <p:spPr>
              <a:xfrm>
                <a:off x="335359" y="2858872"/>
                <a:ext cx="6176282" cy="390748"/>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In practice, you find the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𝑧</m:t>
                        </m:r>
                      </m:e>
                      <m:sub>
                        <m:r>
                          <a:rPr lang="en-US" b="0" i="1" smtClean="0">
                            <a:latin typeface="Cambria Math" panose="02040503050406030204" pitchFamily="18" charset="0"/>
                            <a:cs typeface="Times New Roman" panose="02020603050405020304" pitchFamily="18" charset="0"/>
                          </a:rPr>
                          <m:t>𝑞</m:t>
                        </m:r>
                      </m:sub>
                    </m:sSub>
                  </m:oMath>
                </a14:m>
                <a:r>
                  <a:rPr lang="en-US" dirty="0">
                    <a:latin typeface="Times New Roman" panose="02020603050405020304" pitchFamily="18" charset="0"/>
                    <a:cs typeface="Times New Roman" panose="02020603050405020304" pitchFamily="18" charset="0"/>
                  </a:rPr>
                  <a:t>​ that minimizes:</a:t>
                </a:r>
              </a:p>
            </p:txBody>
          </p:sp>
        </mc:Choice>
        <mc:Fallback>
          <p:sp>
            <p:nvSpPr>
              <p:cNvPr id="24" name="Hộp Văn bản 23">
                <a:extLst>
                  <a:ext uri="{FF2B5EF4-FFF2-40B4-BE49-F238E27FC236}">
                    <a16:creationId xmlns:a16="http://schemas.microsoft.com/office/drawing/2014/main" id="{256F1147-58B5-493E-91E3-93C0DBDB7FC3}"/>
                  </a:ext>
                </a:extLst>
              </p:cNvPr>
              <p:cNvSpPr txBox="1">
                <a:spLocks noRot="1" noChangeAspect="1" noMove="1" noResize="1" noEditPoints="1" noAdjustHandles="1" noChangeArrowheads="1" noChangeShapeType="1" noTextEdit="1"/>
              </p:cNvSpPr>
              <p:nvPr/>
            </p:nvSpPr>
            <p:spPr>
              <a:xfrm>
                <a:off x="335359" y="2858872"/>
                <a:ext cx="6176282" cy="390748"/>
              </a:xfrm>
              <a:prstGeom prst="rect">
                <a:avLst/>
              </a:prstGeom>
              <a:blipFill>
                <a:blip r:embed="rId11"/>
                <a:stretch>
                  <a:fillRect l="-790" t="-9375" b="-1875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Hộp Văn bản 27">
                <a:extLst>
                  <a:ext uri="{FF2B5EF4-FFF2-40B4-BE49-F238E27FC236}">
                    <a16:creationId xmlns:a16="http://schemas.microsoft.com/office/drawing/2014/main" id="{65E477D5-476E-44FA-96F4-8A081C8ED25F}"/>
                  </a:ext>
                </a:extLst>
              </p:cNvPr>
              <p:cNvSpPr txBox="1"/>
              <p:nvPr/>
            </p:nvSpPr>
            <p:spPr>
              <a:xfrm>
                <a:off x="328763" y="4242677"/>
                <a:ext cx="10603215" cy="390748"/>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For every pixel in the source image with value </a:t>
                </a: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𝑟</m:t>
                        </m:r>
                      </m:e>
                      <m:sub>
                        <m:r>
                          <a:rPr lang="en-US" b="0" i="1" smtClean="0">
                            <a:latin typeface="Cambria Math" panose="02040503050406030204" pitchFamily="18" charset="0"/>
                            <a:cs typeface="Times New Roman" panose="02020603050405020304" pitchFamily="18" charset="0"/>
                          </a:rPr>
                          <m:t>𝑘</m:t>
                        </m:r>
                      </m:sub>
                    </m:sSub>
                  </m:oMath>
                </a14:m>
                <a:r>
                  <a:rPr lang="en-US" dirty="0">
                    <a:latin typeface="Times New Roman" panose="02020603050405020304" pitchFamily="18" charset="0"/>
                    <a:cs typeface="Times New Roman" panose="02020603050405020304" pitchFamily="18" charset="0"/>
                  </a:rPr>
                  <a:t>, replace it with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𝑧</m:t>
                        </m:r>
                      </m:e>
                      <m:sub>
                        <m:r>
                          <a:rPr lang="en-US" i="1">
                            <a:latin typeface="Cambria Math" panose="02040503050406030204" pitchFamily="18" charset="0"/>
                            <a:cs typeface="Times New Roman" panose="02020603050405020304" pitchFamily="18" charset="0"/>
                          </a:rPr>
                          <m:t>𝑞</m:t>
                        </m:r>
                      </m:sub>
                    </m:sSub>
                  </m:oMath>
                </a14:m>
                <a:r>
                  <a:rPr lang="en-US" dirty="0">
                    <a:latin typeface="Times New Roman" panose="02020603050405020304" pitchFamily="18" charset="0"/>
                    <a:cs typeface="Times New Roman" panose="02020603050405020304" pitchFamily="18" charset="0"/>
                  </a:rPr>
                  <a:t>​​ according to the mapping table.</a:t>
                </a:r>
              </a:p>
            </p:txBody>
          </p:sp>
        </mc:Choice>
        <mc:Fallback>
          <p:sp>
            <p:nvSpPr>
              <p:cNvPr id="28" name="Hộp Văn bản 27">
                <a:extLst>
                  <a:ext uri="{FF2B5EF4-FFF2-40B4-BE49-F238E27FC236}">
                    <a16:creationId xmlns:a16="http://schemas.microsoft.com/office/drawing/2014/main" id="{65E477D5-476E-44FA-96F4-8A081C8ED25F}"/>
                  </a:ext>
                </a:extLst>
              </p:cNvPr>
              <p:cNvSpPr txBox="1">
                <a:spLocks noRot="1" noChangeAspect="1" noMove="1" noResize="1" noEditPoints="1" noAdjustHandles="1" noChangeArrowheads="1" noChangeShapeType="1" noTextEdit="1"/>
              </p:cNvSpPr>
              <p:nvPr/>
            </p:nvSpPr>
            <p:spPr>
              <a:xfrm>
                <a:off x="328763" y="4242677"/>
                <a:ext cx="10603215" cy="390748"/>
              </a:xfrm>
              <a:prstGeom prst="rect">
                <a:avLst/>
              </a:prstGeom>
              <a:blipFill>
                <a:blip r:embed="rId12"/>
                <a:stretch>
                  <a:fillRect l="-518" t="-9375" b="-18750"/>
                </a:stretch>
              </a:blipFill>
            </p:spPr>
            <p:txBody>
              <a:bodyPr/>
              <a:lstStyle/>
              <a:p>
                <a:r>
                  <a:rPr lang="en-US">
                    <a:noFill/>
                  </a:rPr>
                  <a:t> </a:t>
                </a:r>
              </a:p>
            </p:txBody>
          </p:sp>
        </mc:Fallback>
      </mc:AlternateContent>
    </p:spTree>
    <p:extLst>
      <p:ext uri="{BB962C8B-B14F-4D97-AF65-F5344CB8AC3E}">
        <p14:creationId xmlns:p14="http://schemas.microsoft.com/office/powerpoint/2010/main" val="24365428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êu đề 5">
            <a:extLst>
              <a:ext uri="{FF2B5EF4-FFF2-40B4-BE49-F238E27FC236}">
                <a16:creationId xmlns:a16="http://schemas.microsoft.com/office/drawing/2014/main" id="{C62D32FC-D7A8-4B58-B505-E5DFF5BC6D78}"/>
              </a:ext>
            </a:extLst>
          </p:cNvPr>
          <p:cNvSpPr>
            <a:spLocks noGrp="1"/>
          </p:cNvSpPr>
          <p:nvPr>
            <p:ph type="title"/>
          </p:nvPr>
        </p:nvSpPr>
        <p:spPr/>
        <p:txBody>
          <a:bodyPr/>
          <a:lstStyle/>
          <a:p>
            <a:r>
              <a:rPr lang="en-US" dirty="0"/>
              <a:t>Histogram Matching Example</a:t>
            </a:r>
          </a:p>
        </p:txBody>
      </p:sp>
      <p:pic>
        <p:nvPicPr>
          <p:cNvPr id="2" name="Hình ảnh 1">
            <a:extLst>
              <a:ext uri="{FF2B5EF4-FFF2-40B4-BE49-F238E27FC236}">
                <a16:creationId xmlns:a16="http://schemas.microsoft.com/office/drawing/2014/main" id="{1D71E074-1AB3-408A-B98F-9D7EF6C70997}"/>
              </a:ext>
            </a:extLst>
          </p:cNvPr>
          <p:cNvPicPr>
            <a:picLocks noChangeAspect="1"/>
          </p:cNvPicPr>
          <p:nvPr/>
        </p:nvPicPr>
        <p:blipFill>
          <a:blip r:embed="rId3"/>
          <a:stretch>
            <a:fillRect/>
          </a:stretch>
        </p:blipFill>
        <p:spPr>
          <a:xfrm>
            <a:off x="1806006" y="957390"/>
            <a:ext cx="8579988" cy="5165824"/>
          </a:xfrm>
          <a:prstGeom prst="rect">
            <a:avLst/>
          </a:prstGeom>
        </p:spPr>
      </p:pic>
    </p:spTree>
    <p:extLst>
      <p:ext uri="{BB962C8B-B14F-4D97-AF65-F5344CB8AC3E}">
        <p14:creationId xmlns:p14="http://schemas.microsoft.com/office/powerpoint/2010/main" val="3352960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êu đề 5">
            <a:extLst>
              <a:ext uri="{FF2B5EF4-FFF2-40B4-BE49-F238E27FC236}">
                <a16:creationId xmlns:a16="http://schemas.microsoft.com/office/drawing/2014/main" id="{C62D32FC-D7A8-4B58-B505-E5DFF5BC6D78}"/>
              </a:ext>
            </a:extLst>
          </p:cNvPr>
          <p:cNvSpPr>
            <a:spLocks noGrp="1"/>
          </p:cNvSpPr>
          <p:nvPr>
            <p:ph type="title"/>
          </p:nvPr>
        </p:nvSpPr>
        <p:spPr/>
        <p:txBody>
          <a:bodyPr/>
          <a:lstStyle/>
          <a:p>
            <a:r>
              <a:rPr lang="en-US" dirty="0"/>
              <a:t>Histogram Matching Example</a:t>
            </a:r>
          </a:p>
        </p:txBody>
      </p:sp>
      <p:pic>
        <p:nvPicPr>
          <p:cNvPr id="3" name="Hình ảnh 2">
            <a:extLst>
              <a:ext uri="{FF2B5EF4-FFF2-40B4-BE49-F238E27FC236}">
                <a16:creationId xmlns:a16="http://schemas.microsoft.com/office/drawing/2014/main" id="{AA85E28B-63D5-47C0-B48E-28CCC2BB791A}"/>
              </a:ext>
            </a:extLst>
          </p:cNvPr>
          <p:cNvPicPr>
            <a:picLocks noChangeAspect="1"/>
          </p:cNvPicPr>
          <p:nvPr/>
        </p:nvPicPr>
        <p:blipFill>
          <a:blip r:embed="rId3"/>
          <a:stretch>
            <a:fillRect/>
          </a:stretch>
        </p:blipFill>
        <p:spPr>
          <a:xfrm>
            <a:off x="335360" y="783592"/>
            <a:ext cx="3399328" cy="2463655"/>
          </a:xfrm>
          <a:prstGeom prst="rect">
            <a:avLst/>
          </a:prstGeom>
        </p:spPr>
      </p:pic>
      <p:pic>
        <p:nvPicPr>
          <p:cNvPr id="4" name="Hình ảnh 3">
            <a:extLst>
              <a:ext uri="{FF2B5EF4-FFF2-40B4-BE49-F238E27FC236}">
                <a16:creationId xmlns:a16="http://schemas.microsoft.com/office/drawing/2014/main" id="{8FFE0369-646C-4397-B3E2-7FA3EA446792}"/>
              </a:ext>
            </a:extLst>
          </p:cNvPr>
          <p:cNvPicPr>
            <a:picLocks noChangeAspect="1"/>
          </p:cNvPicPr>
          <p:nvPr/>
        </p:nvPicPr>
        <p:blipFill>
          <a:blip r:embed="rId4"/>
          <a:stretch>
            <a:fillRect/>
          </a:stretch>
        </p:blipFill>
        <p:spPr>
          <a:xfrm>
            <a:off x="521431" y="3651582"/>
            <a:ext cx="3213255" cy="2392001"/>
          </a:xfrm>
          <a:prstGeom prst="rect">
            <a:avLst/>
          </a:prstGeom>
        </p:spPr>
      </p:pic>
      <p:pic>
        <p:nvPicPr>
          <p:cNvPr id="5" name="Hình ảnh 4">
            <a:extLst>
              <a:ext uri="{FF2B5EF4-FFF2-40B4-BE49-F238E27FC236}">
                <a16:creationId xmlns:a16="http://schemas.microsoft.com/office/drawing/2014/main" id="{1CD14E67-D57E-4D61-8647-713B0CB8F96C}"/>
              </a:ext>
            </a:extLst>
          </p:cNvPr>
          <p:cNvPicPr>
            <a:picLocks noChangeAspect="1"/>
          </p:cNvPicPr>
          <p:nvPr/>
        </p:nvPicPr>
        <p:blipFill>
          <a:blip r:embed="rId5"/>
          <a:stretch>
            <a:fillRect/>
          </a:stretch>
        </p:blipFill>
        <p:spPr>
          <a:xfrm>
            <a:off x="3776502" y="1490736"/>
            <a:ext cx="2290158" cy="3311789"/>
          </a:xfrm>
          <a:prstGeom prst="rect">
            <a:avLst/>
          </a:prstGeom>
        </p:spPr>
      </p:pic>
      <p:sp>
        <p:nvSpPr>
          <p:cNvPr id="8" name="Hộp Văn bản 7">
            <a:extLst>
              <a:ext uri="{FF2B5EF4-FFF2-40B4-BE49-F238E27FC236}">
                <a16:creationId xmlns:a16="http://schemas.microsoft.com/office/drawing/2014/main" id="{71DC073F-371A-4A3F-9E18-076723108523}"/>
              </a:ext>
            </a:extLst>
          </p:cNvPr>
          <p:cNvSpPr txBox="1"/>
          <p:nvPr/>
        </p:nvSpPr>
        <p:spPr>
          <a:xfrm>
            <a:off x="1213965" y="3261416"/>
            <a:ext cx="6176282" cy="369332"/>
          </a:xfrm>
          <a:prstGeom prst="rect">
            <a:avLst/>
          </a:prstGeom>
          <a:noFill/>
        </p:spPr>
        <p:txBody>
          <a:bodyPr wrap="square">
            <a:spAutoFit/>
          </a:bodyPr>
          <a:lstStyle/>
          <a:p>
            <a:r>
              <a:rPr lang="en-US"/>
              <a:t>Specified histogram. </a:t>
            </a:r>
            <a:endParaRPr lang="en-US" dirty="0"/>
          </a:p>
        </p:txBody>
      </p:sp>
      <p:sp>
        <p:nvSpPr>
          <p:cNvPr id="10" name="Hộp Văn bản 9">
            <a:extLst>
              <a:ext uri="{FF2B5EF4-FFF2-40B4-BE49-F238E27FC236}">
                <a16:creationId xmlns:a16="http://schemas.microsoft.com/office/drawing/2014/main" id="{0FB0C176-7D57-425D-8439-D22C2C7185A9}"/>
              </a:ext>
            </a:extLst>
          </p:cNvPr>
          <p:cNvSpPr txBox="1"/>
          <p:nvPr/>
        </p:nvSpPr>
        <p:spPr>
          <a:xfrm>
            <a:off x="3878625" y="4917643"/>
            <a:ext cx="2290158"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Result of histogram specification. </a:t>
            </a:r>
          </a:p>
        </p:txBody>
      </p:sp>
      <p:sp>
        <p:nvSpPr>
          <p:cNvPr id="12" name="Hộp Văn bản 11">
            <a:extLst>
              <a:ext uri="{FF2B5EF4-FFF2-40B4-BE49-F238E27FC236}">
                <a16:creationId xmlns:a16="http://schemas.microsoft.com/office/drawing/2014/main" id="{4E92AA7E-B318-41C4-BB73-8A3B18F2560C}"/>
              </a:ext>
            </a:extLst>
          </p:cNvPr>
          <p:cNvSpPr txBox="1"/>
          <p:nvPr/>
        </p:nvSpPr>
        <p:spPr>
          <a:xfrm>
            <a:off x="795543" y="6039802"/>
            <a:ext cx="6176282" cy="369332"/>
          </a:xfrm>
          <a:prstGeom prst="rect">
            <a:avLst/>
          </a:prstGeom>
          <a:noFill/>
        </p:spPr>
        <p:txBody>
          <a:bodyPr wrap="square">
            <a:spAutoFit/>
          </a:bodyPr>
          <a:lstStyle/>
          <a:p>
            <a:r>
              <a:rPr lang="en-US" dirty="0"/>
              <a:t>Histogram of image result </a:t>
            </a:r>
          </a:p>
        </p:txBody>
      </p:sp>
      <p:pic>
        <p:nvPicPr>
          <p:cNvPr id="13" name="Hình ảnh 12">
            <a:extLst>
              <a:ext uri="{FF2B5EF4-FFF2-40B4-BE49-F238E27FC236}">
                <a16:creationId xmlns:a16="http://schemas.microsoft.com/office/drawing/2014/main" id="{C48A055F-F77C-48B0-84FA-95A1C3982B94}"/>
              </a:ext>
            </a:extLst>
          </p:cNvPr>
          <p:cNvPicPr>
            <a:picLocks noChangeAspect="1"/>
          </p:cNvPicPr>
          <p:nvPr/>
        </p:nvPicPr>
        <p:blipFill>
          <a:blip r:embed="rId6"/>
          <a:stretch>
            <a:fillRect/>
          </a:stretch>
        </p:blipFill>
        <p:spPr>
          <a:xfrm>
            <a:off x="6950775" y="1498694"/>
            <a:ext cx="2239351" cy="3241784"/>
          </a:xfrm>
          <a:prstGeom prst="rect">
            <a:avLst/>
          </a:prstGeom>
        </p:spPr>
      </p:pic>
      <p:pic>
        <p:nvPicPr>
          <p:cNvPr id="14" name="Hình ảnh 13">
            <a:extLst>
              <a:ext uri="{FF2B5EF4-FFF2-40B4-BE49-F238E27FC236}">
                <a16:creationId xmlns:a16="http://schemas.microsoft.com/office/drawing/2014/main" id="{AED433D7-5D28-4997-A854-D0F437ECAA84}"/>
              </a:ext>
            </a:extLst>
          </p:cNvPr>
          <p:cNvPicPr>
            <a:picLocks noChangeAspect="1"/>
          </p:cNvPicPr>
          <p:nvPr/>
        </p:nvPicPr>
        <p:blipFill>
          <a:blip r:embed="rId7"/>
          <a:stretch>
            <a:fillRect/>
          </a:stretch>
        </p:blipFill>
        <p:spPr>
          <a:xfrm>
            <a:off x="9267662" y="2241769"/>
            <a:ext cx="2731883" cy="2039294"/>
          </a:xfrm>
          <a:prstGeom prst="rect">
            <a:avLst/>
          </a:prstGeom>
        </p:spPr>
      </p:pic>
      <p:sp>
        <p:nvSpPr>
          <p:cNvPr id="15" name="Hộp Văn bản 14">
            <a:extLst>
              <a:ext uri="{FF2B5EF4-FFF2-40B4-BE49-F238E27FC236}">
                <a16:creationId xmlns:a16="http://schemas.microsoft.com/office/drawing/2014/main" id="{CDA24541-C5F7-4383-B8A6-72240819E0E1}"/>
              </a:ext>
            </a:extLst>
          </p:cNvPr>
          <p:cNvSpPr txBox="1"/>
          <p:nvPr/>
        </p:nvSpPr>
        <p:spPr>
          <a:xfrm>
            <a:off x="6885732" y="4832392"/>
            <a:ext cx="2381930" cy="646331"/>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Histogram equalized image.</a:t>
            </a:r>
          </a:p>
        </p:txBody>
      </p:sp>
      <p:sp>
        <p:nvSpPr>
          <p:cNvPr id="16" name="Hộp Văn bản 15">
            <a:extLst>
              <a:ext uri="{FF2B5EF4-FFF2-40B4-BE49-F238E27FC236}">
                <a16:creationId xmlns:a16="http://schemas.microsoft.com/office/drawing/2014/main" id="{9640BD50-7DA6-47B1-9684-BA33F2D0E463}"/>
              </a:ext>
            </a:extLst>
          </p:cNvPr>
          <p:cNvSpPr txBox="1"/>
          <p:nvPr/>
        </p:nvSpPr>
        <p:spPr>
          <a:xfrm>
            <a:off x="9548774" y="4187665"/>
            <a:ext cx="2169658" cy="646331"/>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Histogram of equalized image.</a:t>
            </a:r>
          </a:p>
        </p:txBody>
      </p:sp>
    </p:spTree>
    <p:extLst>
      <p:ext uri="{BB962C8B-B14F-4D97-AF65-F5344CB8AC3E}">
        <p14:creationId xmlns:p14="http://schemas.microsoft.com/office/powerpoint/2010/main" val="266984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ình chữ nhật 6">
            <a:extLst>
              <a:ext uri="{FF2B5EF4-FFF2-40B4-BE49-F238E27FC236}">
                <a16:creationId xmlns:a16="http://schemas.microsoft.com/office/drawing/2014/main" id="{BADC4D8B-7214-4729-9E8C-72910ED991E1}"/>
              </a:ext>
            </a:extLst>
          </p:cNvPr>
          <p:cNvSpPr/>
          <p:nvPr/>
        </p:nvSpPr>
        <p:spPr>
          <a:xfrm>
            <a:off x="1751577" y="1272592"/>
            <a:ext cx="9593035" cy="1355272"/>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3FA090-415B-2229-E03F-936F8C6991E1}"/>
              </a:ext>
            </a:extLst>
          </p:cNvPr>
          <p:cNvSpPr>
            <a:spLocks noGrp="1"/>
          </p:cNvSpPr>
          <p:nvPr>
            <p:ph type="title"/>
          </p:nvPr>
        </p:nvSpPr>
        <p:spPr/>
        <p:txBody>
          <a:bodyPr/>
          <a:lstStyle/>
          <a:p>
            <a:r>
              <a:rPr lang="en-US" dirty="0"/>
              <a:t>03. CONCLUSION</a:t>
            </a:r>
          </a:p>
        </p:txBody>
      </p:sp>
      <p:sp>
        <p:nvSpPr>
          <p:cNvPr id="14" name="Hộp Văn bản 13">
            <a:extLst>
              <a:ext uri="{FF2B5EF4-FFF2-40B4-BE49-F238E27FC236}">
                <a16:creationId xmlns:a16="http://schemas.microsoft.com/office/drawing/2014/main" id="{44EA2F75-B6D1-46DC-920E-A3804FC42E5A}"/>
              </a:ext>
            </a:extLst>
          </p:cNvPr>
          <p:cNvSpPr txBox="1"/>
          <p:nvPr/>
        </p:nvSpPr>
        <p:spPr>
          <a:xfrm>
            <a:off x="2075087" y="1466827"/>
            <a:ext cx="8946016" cy="966803"/>
          </a:xfrm>
          <a:prstGeom prst="rect">
            <a:avLst/>
          </a:prstGeom>
          <a:noFill/>
        </p:spPr>
        <p:txBody>
          <a:bodyPr wrap="square">
            <a:spAutoFit/>
          </a:bodyPr>
          <a:lstStyle/>
          <a:p>
            <a:pPr marL="0" marR="0" algn="just">
              <a:lnSpc>
                <a:spcPct val="107000"/>
              </a:lnSpc>
              <a:spcBef>
                <a:spcPts val="0"/>
              </a:spcBef>
              <a:spcAft>
                <a:spcPts val="800"/>
              </a:spcAft>
            </a:pPr>
            <a:r>
              <a:rPr lang="en-US" b="1" dirty="0">
                <a:latin typeface="Times New Roman" panose="02020603050405020304" pitchFamily="18" charset="0"/>
                <a:ea typeface="Times New Roman" panose="02020603050405020304" pitchFamily="18" charset="0"/>
                <a:cs typeface="Times New Roman" panose="02020603050405020304" pitchFamily="18" charset="0"/>
              </a:rPr>
              <a:t>I</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ntensity transformations help us control image brightness and contrast, while histogram techniques give us tools to analyze and enhance pixel distributions. These methods are simple yet very effective, and form the basis of many image processing pipelines.”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Hộp Văn bản 16">
            <a:extLst>
              <a:ext uri="{FF2B5EF4-FFF2-40B4-BE49-F238E27FC236}">
                <a16:creationId xmlns:a16="http://schemas.microsoft.com/office/drawing/2014/main" id="{C43576CC-C6DF-4B9D-90FE-A2C92AF51DD0}"/>
              </a:ext>
            </a:extLst>
          </p:cNvPr>
          <p:cNvSpPr txBox="1"/>
          <p:nvPr/>
        </p:nvSpPr>
        <p:spPr>
          <a:xfrm>
            <a:off x="2616993" y="820690"/>
            <a:ext cx="7215187" cy="374077"/>
          </a:xfrm>
          <a:prstGeom prst="rect">
            <a:avLst/>
          </a:prstGeom>
          <a:noFill/>
        </p:spPr>
        <p:txBody>
          <a:bodyPr wrap="square">
            <a:spAutoFit/>
          </a:bodyPr>
          <a:lstStyle/>
          <a:p>
            <a:pPr marL="0" marR="0" algn="ctr">
              <a:lnSpc>
                <a:spcPct val="107000"/>
              </a:lnSpc>
              <a:spcBef>
                <a:spcPts val="0"/>
              </a:spcBef>
              <a:spcAft>
                <a:spcPts val="800"/>
              </a:spcAft>
            </a:pPr>
            <a:r>
              <a:rPr lang="en-US" b="1" dirty="0">
                <a:latin typeface="Times New Roman" panose="02020603050405020304" pitchFamily="18" charset="0"/>
                <a:ea typeface="Times New Roman" panose="02020603050405020304" pitchFamily="18" charset="0"/>
                <a:cs typeface="Times New Roman" panose="02020603050405020304" pitchFamily="18" charset="0"/>
              </a:rPr>
              <a:t>SUMMARY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 name="Hộp Văn bản 17">
            <a:extLst>
              <a:ext uri="{FF2B5EF4-FFF2-40B4-BE49-F238E27FC236}">
                <a16:creationId xmlns:a16="http://schemas.microsoft.com/office/drawing/2014/main" id="{09C32CEB-1DA5-4916-A1BB-F8A18A577A63}"/>
              </a:ext>
            </a:extLst>
          </p:cNvPr>
          <p:cNvSpPr txBox="1"/>
          <p:nvPr/>
        </p:nvSpPr>
        <p:spPr>
          <a:xfrm>
            <a:off x="3136445" y="2806805"/>
            <a:ext cx="6176282" cy="374077"/>
          </a:xfrm>
          <a:prstGeom prst="rect">
            <a:avLst/>
          </a:prstGeom>
          <a:noFill/>
        </p:spPr>
        <p:txBody>
          <a:bodyPr wrap="square">
            <a:spAutoFit/>
          </a:bodyPr>
          <a:lstStyle/>
          <a:p>
            <a:pPr marL="0" marR="0" algn="ctr">
              <a:lnSpc>
                <a:spcPct val="107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Future Work &amp; Applications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 name="Hình chữ nhật 18">
            <a:extLst>
              <a:ext uri="{FF2B5EF4-FFF2-40B4-BE49-F238E27FC236}">
                <a16:creationId xmlns:a16="http://schemas.microsoft.com/office/drawing/2014/main" id="{9A4F109E-FF0D-46B4-9A62-5F342546C5A7}"/>
              </a:ext>
            </a:extLst>
          </p:cNvPr>
          <p:cNvSpPr/>
          <p:nvPr/>
        </p:nvSpPr>
        <p:spPr>
          <a:xfrm>
            <a:off x="1751577" y="3180882"/>
            <a:ext cx="9593035" cy="135527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Hộp Văn bản 19">
            <a:extLst>
              <a:ext uri="{FF2B5EF4-FFF2-40B4-BE49-F238E27FC236}">
                <a16:creationId xmlns:a16="http://schemas.microsoft.com/office/drawing/2014/main" id="{FFCB8B46-5E11-4BF2-A1B3-753443197197}"/>
              </a:ext>
            </a:extLst>
          </p:cNvPr>
          <p:cNvSpPr txBox="1"/>
          <p:nvPr/>
        </p:nvSpPr>
        <p:spPr>
          <a:xfrm>
            <a:off x="2075087" y="3375117"/>
            <a:ext cx="8946016" cy="966803"/>
          </a:xfrm>
          <a:prstGeom prst="rect">
            <a:avLst/>
          </a:prstGeom>
          <a:noFill/>
        </p:spPr>
        <p:txBody>
          <a:bodyPr wrap="square">
            <a:spAutoFit/>
          </a:bodyPr>
          <a:lstStyle/>
          <a:p>
            <a:pPr marL="0" marR="0" algn="just">
              <a:lnSpc>
                <a:spcPct val="107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rPr>
              <a:t>Going forward, these techniques are widely used in areas like medical diagnostics, satellite imagery, and automated quality inspection. When combined with modern AI, they can improve both the input data and the model performance.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3" name="Hình ảnh 22">
            <a:extLst>
              <a:ext uri="{FF2B5EF4-FFF2-40B4-BE49-F238E27FC236}">
                <a16:creationId xmlns:a16="http://schemas.microsoft.com/office/drawing/2014/main" id="{BE7CAAC0-4C15-4A8E-AA77-10ACDE763EF1}"/>
              </a:ext>
            </a:extLst>
          </p:cNvPr>
          <p:cNvPicPr>
            <a:picLocks noChangeAspect="1"/>
          </p:cNvPicPr>
          <p:nvPr/>
        </p:nvPicPr>
        <p:blipFill>
          <a:blip r:embed="rId3"/>
          <a:stretch>
            <a:fillRect/>
          </a:stretch>
        </p:blipFill>
        <p:spPr>
          <a:xfrm>
            <a:off x="1809152" y="4694336"/>
            <a:ext cx="2330141" cy="1506825"/>
          </a:xfrm>
          <a:prstGeom prst="rect">
            <a:avLst/>
          </a:prstGeom>
        </p:spPr>
      </p:pic>
      <p:pic>
        <p:nvPicPr>
          <p:cNvPr id="24" name="Hình ảnh 23">
            <a:extLst>
              <a:ext uri="{FF2B5EF4-FFF2-40B4-BE49-F238E27FC236}">
                <a16:creationId xmlns:a16="http://schemas.microsoft.com/office/drawing/2014/main" id="{2996D143-DB0B-46C9-8A43-FF3704D2DA98}"/>
              </a:ext>
            </a:extLst>
          </p:cNvPr>
          <p:cNvPicPr>
            <a:picLocks noChangeAspect="1"/>
          </p:cNvPicPr>
          <p:nvPr/>
        </p:nvPicPr>
        <p:blipFill>
          <a:blip r:embed="rId4"/>
          <a:stretch>
            <a:fillRect/>
          </a:stretch>
        </p:blipFill>
        <p:spPr>
          <a:xfrm>
            <a:off x="8075078" y="4700720"/>
            <a:ext cx="3002059" cy="1527306"/>
          </a:xfrm>
          <a:prstGeom prst="rect">
            <a:avLst/>
          </a:prstGeom>
        </p:spPr>
      </p:pic>
      <p:pic>
        <p:nvPicPr>
          <p:cNvPr id="25" name="Hình ảnh 24">
            <a:extLst>
              <a:ext uri="{FF2B5EF4-FFF2-40B4-BE49-F238E27FC236}">
                <a16:creationId xmlns:a16="http://schemas.microsoft.com/office/drawing/2014/main" id="{F992C21F-A8B9-485A-BBC8-E9653D773D2E}"/>
              </a:ext>
            </a:extLst>
          </p:cNvPr>
          <p:cNvPicPr>
            <a:picLocks noChangeAspect="1"/>
          </p:cNvPicPr>
          <p:nvPr/>
        </p:nvPicPr>
        <p:blipFill>
          <a:blip r:embed="rId5"/>
          <a:stretch>
            <a:fillRect/>
          </a:stretch>
        </p:blipFill>
        <p:spPr>
          <a:xfrm>
            <a:off x="4382304" y="4879498"/>
            <a:ext cx="3298336" cy="1023350"/>
          </a:xfrm>
          <a:prstGeom prst="rect">
            <a:avLst/>
          </a:prstGeom>
        </p:spPr>
      </p:pic>
    </p:spTree>
    <p:extLst>
      <p:ext uri="{BB962C8B-B14F-4D97-AF65-F5344CB8AC3E}">
        <p14:creationId xmlns:p14="http://schemas.microsoft.com/office/powerpoint/2010/main" val="354898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500" fill="hold"/>
                                        <p:tgtEl>
                                          <p:spTgt spid="14"/>
                                        </p:tgtEl>
                                        <p:attrNameLst>
                                          <p:attrName>ppt_x</p:attrName>
                                        </p:attrNameLst>
                                      </p:cBhvr>
                                      <p:tavLst>
                                        <p:tav tm="0">
                                          <p:val>
                                            <p:strVal val="#ppt_x"/>
                                          </p:val>
                                        </p:tav>
                                        <p:tav tm="100000">
                                          <p:val>
                                            <p:strVal val="#ppt_x"/>
                                          </p:val>
                                        </p:tav>
                                      </p:tavLst>
                                    </p:anim>
                                    <p:anim calcmode="lin" valueType="num">
                                      <p:cBhvr additive="base">
                                        <p:cTn id="17" dur="500" fill="hold"/>
                                        <p:tgtEl>
                                          <p:spTgt spid="14"/>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ID="2" presetClass="entr" presetSubtype="4"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500" fill="hold"/>
                                        <p:tgtEl>
                                          <p:spTgt spid="19"/>
                                        </p:tgtEl>
                                        <p:attrNameLst>
                                          <p:attrName>ppt_x</p:attrName>
                                        </p:attrNameLst>
                                      </p:cBhvr>
                                      <p:tavLst>
                                        <p:tav tm="0">
                                          <p:val>
                                            <p:strVal val="#ppt_x"/>
                                          </p:val>
                                        </p:tav>
                                        <p:tav tm="100000">
                                          <p:val>
                                            <p:strVal val="#ppt_x"/>
                                          </p:val>
                                        </p:tav>
                                      </p:tavLst>
                                    </p:anim>
                                    <p:anim calcmode="lin" valueType="num">
                                      <p:cBhvr additive="base">
                                        <p:cTn id="27" dur="500" fill="hold"/>
                                        <p:tgtEl>
                                          <p:spTgt spid="19"/>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fill="hold"/>
                                        <p:tgtEl>
                                          <p:spTgt spid="20"/>
                                        </p:tgtEl>
                                        <p:attrNameLst>
                                          <p:attrName>ppt_x</p:attrName>
                                        </p:attrNameLst>
                                      </p:cBhvr>
                                      <p:tavLst>
                                        <p:tav tm="0">
                                          <p:val>
                                            <p:strVal val="#ppt_x"/>
                                          </p:val>
                                        </p:tav>
                                        <p:tav tm="100000">
                                          <p:val>
                                            <p:strVal val="#ppt_x"/>
                                          </p:val>
                                        </p:tav>
                                      </p:tavLst>
                                    </p:anim>
                                    <p:anim calcmode="lin" valueType="num">
                                      <p:cBhvr additive="base">
                                        <p:cTn id="3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p:bldP spid="17" grpId="0"/>
      <p:bldP spid="18" grpId="0"/>
      <p:bldP spid="19" grpId="0" animBg="1"/>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7"/>
          <p:cNvSpPr/>
          <p:nvPr/>
        </p:nvSpPr>
        <p:spPr>
          <a:xfrm flipH="1" flipV="1">
            <a:off x="1" y="5157144"/>
            <a:ext cx="1420284" cy="567267"/>
          </a:xfrm>
          <a:custGeom>
            <a:avLst/>
            <a:gdLst>
              <a:gd name="connsiteX0" fmla="*/ 1419763 w 1419763"/>
              <a:gd name="connsiteY0" fmla="*/ 569306 h 569306"/>
              <a:gd name="connsiteX1" fmla="*/ 856652 w 1419763"/>
              <a:gd name="connsiteY1" fmla="*/ 569306 h 569306"/>
              <a:gd name="connsiteX2" fmla="*/ 673277 w 1419763"/>
              <a:gd name="connsiteY2" fmla="*/ 569306 h 569306"/>
              <a:gd name="connsiteX3" fmla="*/ 0 w 1419763"/>
              <a:gd name="connsiteY3" fmla="*/ 569306 h 569306"/>
              <a:gd name="connsiteX4" fmla="*/ 142327 w 1419763"/>
              <a:gd name="connsiteY4" fmla="*/ 0 h 569306"/>
              <a:gd name="connsiteX5" fmla="*/ 673277 w 1419763"/>
              <a:gd name="connsiteY5" fmla="*/ 0 h 569306"/>
              <a:gd name="connsiteX6" fmla="*/ 998978 w 1419763"/>
              <a:gd name="connsiteY6" fmla="*/ 0 h 569306"/>
              <a:gd name="connsiteX7" fmla="*/ 1419763 w 1419763"/>
              <a:gd name="connsiteY7" fmla="*/ 0 h 56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763" h="569306">
                <a:moveTo>
                  <a:pt x="1419763" y="569306"/>
                </a:moveTo>
                <a:lnTo>
                  <a:pt x="856652" y="569306"/>
                </a:lnTo>
                <a:lnTo>
                  <a:pt x="673277" y="569306"/>
                </a:lnTo>
                <a:lnTo>
                  <a:pt x="0" y="569306"/>
                </a:lnTo>
                <a:lnTo>
                  <a:pt x="142327" y="0"/>
                </a:lnTo>
                <a:lnTo>
                  <a:pt x="673277" y="0"/>
                </a:lnTo>
                <a:lnTo>
                  <a:pt x="998978" y="0"/>
                </a:lnTo>
                <a:lnTo>
                  <a:pt x="1419763" y="0"/>
                </a:lnTo>
                <a:close/>
              </a:path>
            </a:pathLst>
          </a:custGeom>
          <a:solidFill>
            <a:srgbClr val="ED7D31">
              <a:lumMod val="75000"/>
            </a:srgbClr>
          </a:solidFill>
          <a:ln w="50800" cap="flat" cmpd="sng" algn="ctr">
            <a:noFill/>
            <a:prstDash val="solid"/>
            <a:miter lim="800000"/>
          </a:ln>
          <a:effectLst/>
        </p:spPr>
        <p:txBody>
          <a:bodyPr anchor="ctr"/>
          <a:lstStyle/>
          <a:p>
            <a:pPr algn="ctr" defTabSz="1219200">
              <a:defRPr/>
            </a:pPr>
            <a:endParaRPr lang="zh-CN" altLang="en-US" kern="0" noProof="1">
              <a:solidFill>
                <a:prstClr val="white"/>
              </a:solidFill>
              <a:latin typeface="等线"/>
              <a:ea typeface="等线"/>
            </a:endParaRPr>
          </a:p>
        </p:txBody>
      </p:sp>
      <p:grpSp>
        <p:nvGrpSpPr>
          <p:cNvPr id="6" name="그룹 5"/>
          <p:cNvGrpSpPr/>
          <p:nvPr/>
        </p:nvGrpSpPr>
        <p:grpSpPr>
          <a:xfrm>
            <a:off x="2891702" y="5129161"/>
            <a:ext cx="2477739" cy="669199"/>
            <a:chOff x="2165350" y="4106863"/>
            <a:chExt cx="1858304" cy="501899"/>
          </a:xfrm>
        </p:grpSpPr>
        <p:cxnSp>
          <p:nvCxnSpPr>
            <p:cNvPr id="7" name="Straight Connector 38"/>
            <p:cNvCxnSpPr/>
            <p:nvPr/>
          </p:nvCxnSpPr>
          <p:spPr>
            <a:xfrm>
              <a:off x="2165350" y="4130675"/>
              <a:ext cx="0" cy="312738"/>
            </a:xfrm>
            <a:prstGeom prst="line">
              <a:avLst/>
            </a:prstGeom>
            <a:noFill/>
            <a:ln w="6350" cap="flat" cmpd="sng" algn="ctr">
              <a:solidFill>
                <a:srgbClr val="4472C4"/>
              </a:solidFill>
              <a:prstDash val="solid"/>
              <a:miter lim="800000"/>
            </a:ln>
            <a:effectLst/>
          </p:spPr>
        </p:cxnSp>
        <p:sp>
          <p:nvSpPr>
            <p:cNvPr id="8" name="TextBox 4"/>
            <p:cNvSpPr txBox="1">
              <a:spLocks noChangeArrowheads="1"/>
            </p:cNvSpPr>
            <p:nvPr/>
          </p:nvSpPr>
          <p:spPr bwMode="auto">
            <a:xfrm>
              <a:off x="2187575" y="4106863"/>
              <a:ext cx="183607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1219200">
                <a:defRPr/>
              </a:pPr>
              <a:r>
                <a:rPr lang="ko-KR" altLang="en-US" sz="2400" b="1" kern="0" dirty="0">
                  <a:solidFill>
                    <a:srgbClr val="70AD47">
                      <a:lumMod val="50000"/>
                    </a:srgbClr>
                  </a:solidFill>
                  <a:latin typeface="Malgun Gothic"/>
                  <a:ea typeface="Malgun Gothic" pitchFamily="50" charset="-127"/>
                </a:rPr>
                <a:t>주식회사 자비스</a:t>
              </a:r>
              <a:endParaRPr lang="zh-CN" altLang="en-US" sz="2400" b="1" kern="0" dirty="0">
                <a:solidFill>
                  <a:srgbClr val="70AD47">
                    <a:lumMod val="50000"/>
                  </a:srgbClr>
                </a:solidFill>
                <a:latin typeface="Malgun Gothic"/>
                <a:ea typeface="等线"/>
              </a:endParaRPr>
            </a:p>
          </p:txBody>
        </p:sp>
        <p:sp>
          <p:nvSpPr>
            <p:cNvPr id="9" name="TextBox 4"/>
            <p:cNvSpPr txBox="1">
              <a:spLocks noChangeArrowheads="1"/>
            </p:cNvSpPr>
            <p:nvPr/>
          </p:nvSpPr>
          <p:spPr bwMode="auto">
            <a:xfrm>
              <a:off x="2194299" y="4385672"/>
              <a:ext cx="954829" cy="223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1219200">
                <a:defRPr/>
              </a:pPr>
              <a:r>
                <a:rPr lang="en-US" altLang="zh-CN" sz="1335" kern="0" dirty="0">
                  <a:solidFill>
                    <a:prstClr val="black">
                      <a:lumMod val="85000"/>
                      <a:lumOff val="15000"/>
                    </a:prstClr>
                  </a:solidFill>
                  <a:latin typeface="Malgun Gothic"/>
                  <a:ea typeface="等线 Light"/>
                </a:rPr>
                <a:t>XAVIS Co,.Ltd.</a:t>
              </a:r>
              <a:endParaRPr lang="zh-CN" altLang="en-US" sz="2400" kern="0" dirty="0">
                <a:solidFill>
                  <a:prstClr val="black">
                    <a:lumMod val="85000"/>
                    <a:lumOff val="15000"/>
                  </a:prstClr>
                </a:solidFill>
                <a:latin typeface="Malgun Gothic"/>
                <a:ea typeface="等线"/>
              </a:endParaRPr>
            </a:p>
          </p:txBody>
        </p:sp>
      </p:grpSp>
      <p:sp>
        <p:nvSpPr>
          <p:cNvPr id="10" name="직사각형 9"/>
          <p:cNvSpPr/>
          <p:nvPr/>
        </p:nvSpPr>
        <p:spPr>
          <a:xfrm>
            <a:off x="1487616" y="5830733"/>
            <a:ext cx="4512376" cy="543867"/>
          </a:xfrm>
          <a:prstGeom prst="rect">
            <a:avLst/>
          </a:prstGeom>
        </p:spPr>
        <p:txBody>
          <a:bodyPr wrap="square">
            <a:spAutoFit/>
          </a:bodyPr>
          <a:lstStyle/>
          <a:p>
            <a:pPr defTabSz="1219200">
              <a:defRPr/>
            </a:pPr>
            <a:r>
              <a:rPr lang="en-US" altLang="ko-KR" sz="1465" b="1" kern="0" dirty="0">
                <a:solidFill>
                  <a:srgbClr val="002060"/>
                </a:solidFill>
                <a:latin typeface="Malgun Gothic"/>
                <a:ea typeface="Malgun Gothic" pitchFamily="50" charset="-127"/>
                <a:hlinkClick r:id="" action="ppaction://noaction"/>
              </a:rPr>
              <a:t>Tel:031-740-3800  Fax: 031-740-3802</a:t>
            </a:r>
            <a:endParaRPr lang="en-US" altLang="ko-KR" sz="1465" b="1" kern="0" dirty="0">
              <a:solidFill>
                <a:srgbClr val="002060"/>
              </a:solidFill>
              <a:latin typeface="Malgun Gothic"/>
              <a:ea typeface="Malgun Gothic" pitchFamily="50" charset="-127"/>
            </a:endParaRPr>
          </a:p>
          <a:p>
            <a:pPr defTabSz="1219200">
              <a:defRPr/>
            </a:pPr>
            <a:r>
              <a:rPr lang="en-US" altLang="ko-KR" sz="1465" b="1" kern="0" dirty="0">
                <a:solidFill>
                  <a:srgbClr val="002060"/>
                </a:solidFill>
                <a:latin typeface="Malgun Gothic"/>
                <a:ea typeface="Malgun Gothic" pitchFamily="50" charset="-127"/>
                <a:hlinkClick r:id="" action="ppaction://noaction"/>
              </a:rPr>
              <a:t>Email: xavis@xavis.co.kr  URL: www.xavis.co.kr</a:t>
            </a:r>
          </a:p>
        </p:txBody>
      </p:sp>
      <p:sp>
        <p:nvSpPr>
          <p:cNvPr id="11" name="椭圆 17"/>
          <p:cNvSpPr/>
          <p:nvPr/>
        </p:nvSpPr>
        <p:spPr bwMode="auto">
          <a:xfrm>
            <a:off x="5641071" y="1605820"/>
            <a:ext cx="1920000" cy="1920000"/>
          </a:xfrm>
          <a:prstGeom prst="ellipse">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38100"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p>
            <a:pPr algn="ctr" defTabSz="1219200">
              <a:defRPr/>
            </a:pPr>
            <a:endParaRPr lang="zh-CN" altLang="en-US" sz="2400" kern="0" noProof="1">
              <a:solidFill>
                <a:prstClr val="white"/>
              </a:solidFill>
              <a:latin typeface="等线"/>
              <a:ea typeface="等线"/>
            </a:endParaRPr>
          </a:p>
        </p:txBody>
      </p:sp>
      <p:sp>
        <p:nvSpPr>
          <p:cNvPr id="12" name="椭圆 20"/>
          <p:cNvSpPr/>
          <p:nvPr/>
        </p:nvSpPr>
        <p:spPr bwMode="auto">
          <a:xfrm>
            <a:off x="7409537" y="2324315"/>
            <a:ext cx="1920000" cy="1920000"/>
          </a:xfrm>
          <a:prstGeom prst="ellipse">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38100"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p>
            <a:pPr algn="ctr" defTabSz="1219200">
              <a:defRPr/>
            </a:pPr>
            <a:endParaRPr lang="zh-CN" altLang="en-US" sz="2400" kern="0" noProof="1">
              <a:solidFill>
                <a:prstClr val="white"/>
              </a:solidFill>
              <a:latin typeface="等线"/>
              <a:ea typeface="等线"/>
            </a:endParaRPr>
          </a:p>
        </p:txBody>
      </p:sp>
      <p:sp>
        <p:nvSpPr>
          <p:cNvPr id="13" name="椭圆 14"/>
          <p:cNvSpPr/>
          <p:nvPr/>
        </p:nvSpPr>
        <p:spPr bwMode="auto">
          <a:xfrm>
            <a:off x="4447287" y="2848261"/>
            <a:ext cx="1920000" cy="1920000"/>
          </a:xfrm>
          <a:prstGeom prst="ellipse">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38100"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p>
            <a:pPr algn="ctr" defTabSz="1219200">
              <a:defRPr/>
            </a:pPr>
            <a:endParaRPr lang="zh-CN" altLang="en-US" sz="2400" kern="0" noProof="1">
              <a:solidFill>
                <a:prstClr val="white"/>
              </a:solidFill>
              <a:latin typeface="等线"/>
              <a:ea typeface="等线"/>
            </a:endParaRPr>
          </a:p>
        </p:txBody>
      </p:sp>
      <p:sp>
        <p:nvSpPr>
          <p:cNvPr id="14" name="椭圆 2"/>
          <p:cNvSpPr/>
          <p:nvPr/>
        </p:nvSpPr>
        <p:spPr bwMode="auto">
          <a:xfrm>
            <a:off x="2959859" y="1894113"/>
            <a:ext cx="1920000" cy="1920000"/>
          </a:xfrm>
          <a:prstGeom prst="ellipse">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38100"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p>
            <a:pPr algn="ctr" defTabSz="1219200">
              <a:defRPr/>
            </a:pPr>
            <a:endParaRPr lang="zh-CN" altLang="en-US" sz="2400" kern="0" noProof="1">
              <a:solidFill>
                <a:prstClr val="white"/>
              </a:solidFill>
              <a:latin typeface="等线"/>
              <a:ea typeface="等线"/>
            </a:endParaRPr>
          </a:p>
        </p:txBody>
      </p:sp>
      <p:sp>
        <p:nvSpPr>
          <p:cNvPr id="15" name="MH_Other_4"/>
          <p:cNvSpPr/>
          <p:nvPr>
            <p:custDataLst>
              <p:tags r:id="rId1"/>
            </p:custDataLst>
          </p:nvPr>
        </p:nvSpPr>
        <p:spPr>
          <a:xfrm>
            <a:off x="8690037" y="4448307"/>
            <a:ext cx="576000" cy="576000"/>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16" name="MH_Other_4"/>
          <p:cNvSpPr/>
          <p:nvPr>
            <p:custDataLst>
              <p:tags r:id="rId2"/>
            </p:custDataLst>
          </p:nvPr>
        </p:nvSpPr>
        <p:spPr>
          <a:xfrm>
            <a:off x="3192340" y="4270875"/>
            <a:ext cx="359349" cy="355199"/>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17" name="MH_Other_4"/>
          <p:cNvSpPr/>
          <p:nvPr>
            <p:custDataLst>
              <p:tags r:id="rId3"/>
            </p:custDataLst>
          </p:nvPr>
        </p:nvSpPr>
        <p:spPr>
          <a:xfrm>
            <a:off x="10153651" y="1808492"/>
            <a:ext cx="768349" cy="766233"/>
          </a:xfrm>
          <a:prstGeom prst="ellipse">
            <a:avLst/>
          </a:prstGeom>
          <a:solidFill>
            <a:srgbClr val="ED7D31">
              <a:lumMod val="75000"/>
            </a:srgbClr>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18" name="MH_Other_4"/>
          <p:cNvSpPr/>
          <p:nvPr>
            <p:custDataLst>
              <p:tags r:id="rId4"/>
            </p:custDataLst>
          </p:nvPr>
        </p:nvSpPr>
        <p:spPr>
          <a:xfrm>
            <a:off x="937685" y="3040391"/>
            <a:ext cx="766233" cy="768351"/>
          </a:xfrm>
          <a:prstGeom prst="ellipse">
            <a:avLst/>
          </a:prstGeom>
          <a:solidFill>
            <a:srgbClr val="ED7D31">
              <a:lumMod val="75000"/>
            </a:srgbClr>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19" name="MH_Other_4"/>
          <p:cNvSpPr/>
          <p:nvPr>
            <p:custDataLst>
              <p:tags r:id="rId5"/>
            </p:custDataLst>
          </p:nvPr>
        </p:nvSpPr>
        <p:spPr>
          <a:xfrm>
            <a:off x="1896740" y="3942656"/>
            <a:ext cx="473853" cy="468379"/>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0" name="MH_Other_4"/>
          <p:cNvSpPr/>
          <p:nvPr>
            <p:custDataLst>
              <p:tags r:id="rId6"/>
            </p:custDataLst>
          </p:nvPr>
        </p:nvSpPr>
        <p:spPr>
          <a:xfrm>
            <a:off x="8175733" y="1434231"/>
            <a:ext cx="384000" cy="384000"/>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1" name="MH_Other_4"/>
          <p:cNvSpPr/>
          <p:nvPr>
            <p:custDataLst>
              <p:tags r:id="rId7"/>
            </p:custDataLst>
          </p:nvPr>
        </p:nvSpPr>
        <p:spPr>
          <a:xfrm>
            <a:off x="3216270" y="1202335"/>
            <a:ext cx="469129" cy="463711"/>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2" name="MH_Other_4"/>
          <p:cNvSpPr/>
          <p:nvPr>
            <p:custDataLst>
              <p:tags r:id="rId8"/>
            </p:custDataLst>
          </p:nvPr>
        </p:nvSpPr>
        <p:spPr>
          <a:xfrm>
            <a:off x="6798931" y="4046926"/>
            <a:ext cx="312000" cy="308396"/>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3" name="MH_Other_4"/>
          <p:cNvSpPr/>
          <p:nvPr>
            <p:custDataLst>
              <p:tags r:id="rId9"/>
            </p:custDataLst>
          </p:nvPr>
        </p:nvSpPr>
        <p:spPr>
          <a:xfrm>
            <a:off x="9673167" y="4145291"/>
            <a:ext cx="480484" cy="480484"/>
          </a:xfrm>
          <a:prstGeom prst="ellipse">
            <a:avLst/>
          </a:prstGeom>
          <a:solidFill>
            <a:srgbClr val="00B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4" name="MH_Other_4"/>
          <p:cNvSpPr/>
          <p:nvPr>
            <p:custDataLst>
              <p:tags r:id="rId10"/>
            </p:custDataLst>
          </p:nvPr>
        </p:nvSpPr>
        <p:spPr>
          <a:xfrm>
            <a:off x="1955800" y="2282624"/>
            <a:ext cx="431800" cy="431800"/>
          </a:xfrm>
          <a:prstGeom prst="ellipse">
            <a:avLst/>
          </a:prstGeom>
          <a:solidFill>
            <a:srgbClr val="92D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5" name="MH_Other_4"/>
          <p:cNvSpPr/>
          <p:nvPr>
            <p:custDataLst>
              <p:tags r:id="rId11"/>
            </p:custDataLst>
          </p:nvPr>
        </p:nvSpPr>
        <p:spPr>
          <a:xfrm>
            <a:off x="4658785" y="1808491"/>
            <a:ext cx="383116" cy="383117"/>
          </a:xfrm>
          <a:prstGeom prst="ellipse">
            <a:avLst/>
          </a:prstGeom>
          <a:solidFill>
            <a:srgbClr val="92D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6" name="MH_Other_4"/>
          <p:cNvSpPr/>
          <p:nvPr>
            <p:custDataLst>
              <p:tags r:id="rId12"/>
            </p:custDataLst>
          </p:nvPr>
        </p:nvSpPr>
        <p:spPr>
          <a:xfrm>
            <a:off x="7564968" y="4411992"/>
            <a:ext cx="268817" cy="268817"/>
          </a:xfrm>
          <a:prstGeom prst="ellipse">
            <a:avLst/>
          </a:prstGeom>
          <a:solidFill>
            <a:srgbClr val="92D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7" name="MH_Other_4"/>
          <p:cNvSpPr/>
          <p:nvPr>
            <p:custDataLst>
              <p:tags r:id="rId13"/>
            </p:custDataLst>
          </p:nvPr>
        </p:nvSpPr>
        <p:spPr>
          <a:xfrm>
            <a:off x="6838951" y="1124809"/>
            <a:ext cx="289983" cy="289983"/>
          </a:xfrm>
          <a:prstGeom prst="ellipse">
            <a:avLst/>
          </a:prstGeom>
          <a:solidFill>
            <a:srgbClr val="00B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8" name="MH_Other_4"/>
          <p:cNvSpPr/>
          <p:nvPr>
            <p:custDataLst>
              <p:tags r:id="rId14"/>
            </p:custDataLst>
          </p:nvPr>
        </p:nvSpPr>
        <p:spPr>
          <a:xfrm>
            <a:off x="3951818" y="4196091"/>
            <a:ext cx="241300" cy="239184"/>
          </a:xfrm>
          <a:prstGeom prst="ellipse">
            <a:avLst/>
          </a:prstGeom>
          <a:solidFill>
            <a:srgbClr val="00B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9" name="MH_Other_4"/>
          <p:cNvSpPr/>
          <p:nvPr>
            <p:custDataLst>
              <p:tags r:id="rId15"/>
            </p:custDataLst>
          </p:nvPr>
        </p:nvSpPr>
        <p:spPr>
          <a:xfrm>
            <a:off x="9817101" y="3040392"/>
            <a:ext cx="192617" cy="192617"/>
          </a:xfrm>
          <a:prstGeom prst="ellipse">
            <a:avLst/>
          </a:prstGeom>
          <a:solidFill>
            <a:srgbClr val="92D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30" name="MH_Other_4"/>
          <p:cNvSpPr/>
          <p:nvPr>
            <p:custDataLst>
              <p:tags r:id="rId16"/>
            </p:custDataLst>
          </p:nvPr>
        </p:nvSpPr>
        <p:spPr>
          <a:xfrm>
            <a:off x="6028267" y="4663875"/>
            <a:ext cx="336551" cy="336549"/>
          </a:xfrm>
          <a:prstGeom prst="ellipse">
            <a:avLst/>
          </a:prstGeom>
          <a:solidFill>
            <a:srgbClr val="00B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31" name="TextBox 30"/>
          <p:cNvSpPr txBox="1"/>
          <p:nvPr/>
        </p:nvSpPr>
        <p:spPr>
          <a:xfrm>
            <a:off x="1955800" y="2300589"/>
            <a:ext cx="7513080" cy="1614007"/>
          </a:xfrm>
          <a:prstGeom prst="rect">
            <a:avLst/>
          </a:prstGeom>
          <a:noFill/>
        </p:spPr>
        <p:txBody>
          <a:bodyPr wrap="square" lIns="135363" tIns="67679" rIns="135363" bIns="67679">
            <a:spAutoFit/>
          </a:bodyPr>
          <a:lstStyle>
            <a:defPPr>
              <a:defRPr lang="zh-CN"/>
            </a:defPPr>
            <a:lvl1pPr algn="ctr">
              <a:defRPr sz="5400" b="1">
                <a:solidFill>
                  <a:schemeClr val="accent1"/>
                </a:solidFill>
                <a:effectLst>
                  <a:innerShdw blurRad="50800" dist="63500" dir="18900000">
                    <a:prstClr val="black">
                      <a:alpha val="30000"/>
                    </a:prstClr>
                  </a:innerShdw>
                </a:effectLst>
                <a:latin typeface="Impact" panose="020B0806030902050204" pitchFamily="34" charset="0"/>
                <a:cs typeface="Aharoni" panose="02010803020104030203" pitchFamily="2" charset="-79"/>
              </a:defRPr>
            </a:lvl1pPr>
          </a:lstStyle>
          <a:p>
            <a:pPr defTabSz="1219200"/>
            <a:r>
              <a:rPr lang="en-US" altLang="zh-CN" sz="9600" noProof="1">
                <a:solidFill>
                  <a:srgbClr val="ED7D31">
                    <a:lumMod val="75000"/>
                  </a:srgbClr>
                </a:solidFill>
                <a:latin typeface="Arial" panose="02080604020202020204" pitchFamily="34" charset="0"/>
                <a:ea typeface="等线 Light"/>
                <a:cs typeface="Arial" panose="02080604020202020204" pitchFamily="34" charset="0"/>
              </a:rPr>
              <a:t>Thanks</a:t>
            </a:r>
            <a:endParaRPr lang="zh-CN" altLang="en-US" sz="9600" noProof="1">
              <a:solidFill>
                <a:srgbClr val="ED7D31">
                  <a:lumMod val="75000"/>
                </a:srgbClr>
              </a:solidFill>
              <a:latin typeface="Arial" panose="02080604020202020204" pitchFamily="34" charset="0"/>
              <a:ea typeface="等线 Light"/>
              <a:cs typeface="Arial" panose="02080604020202020204" pitchFamily="34" charset="0"/>
            </a:endParaRPr>
          </a:p>
        </p:txBody>
      </p:sp>
      <p:pic>
        <p:nvPicPr>
          <p:cNvPr id="32" name="Picture 2"/>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658199" y="5190019"/>
            <a:ext cx="1152128" cy="373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FD11631-93AA-46B2-995A-DD30451D1D1B}"/>
              </a:ext>
            </a:extLst>
          </p:cNvPr>
          <p:cNvSpPr>
            <a:spLocks noGrp="1"/>
          </p:cNvSpPr>
          <p:nvPr>
            <p:ph type="title"/>
          </p:nvPr>
        </p:nvSpPr>
        <p:spPr/>
        <p:txBody>
          <a:bodyPr/>
          <a:lstStyle/>
          <a:p>
            <a:endParaRPr lang="en-US"/>
          </a:p>
        </p:txBody>
      </p:sp>
      <p:sp>
        <p:nvSpPr>
          <p:cNvPr id="3" name="Chỗ dành sẵn cho Văn bản 2">
            <a:extLst>
              <a:ext uri="{FF2B5EF4-FFF2-40B4-BE49-F238E27FC236}">
                <a16:creationId xmlns:a16="http://schemas.microsoft.com/office/drawing/2014/main" id="{0A6E86F4-405C-49FA-A70F-DEC4D694A068}"/>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2496674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AE57585-CE1E-4D0C-90E9-BC73ABB4D5C7}"/>
              </a:ext>
            </a:extLst>
          </p:cNvPr>
          <p:cNvSpPr>
            <a:spLocks noGrp="1"/>
          </p:cNvSpPr>
          <p:nvPr>
            <p:ph type="title"/>
          </p:nvPr>
        </p:nvSpPr>
        <p:spPr/>
        <p:txBody>
          <a:bodyPr/>
          <a:lstStyle/>
          <a:p>
            <a:endParaRPr lang="en-US"/>
          </a:p>
        </p:txBody>
      </p:sp>
      <p:sp>
        <p:nvSpPr>
          <p:cNvPr id="3" name="Chỗ dành sẵn cho Văn bản 2">
            <a:extLst>
              <a:ext uri="{FF2B5EF4-FFF2-40B4-BE49-F238E27FC236}">
                <a16:creationId xmlns:a16="http://schemas.microsoft.com/office/drawing/2014/main" id="{D02E58FB-84D5-4EEB-A1B3-8F85F50B198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9943244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E751726-8013-48D8-B1F9-F219C8C38EA6}"/>
              </a:ext>
            </a:extLst>
          </p:cNvPr>
          <p:cNvSpPr>
            <a:spLocks noGrp="1"/>
          </p:cNvSpPr>
          <p:nvPr>
            <p:ph type="title"/>
          </p:nvPr>
        </p:nvSpPr>
        <p:spPr/>
        <p:txBody>
          <a:bodyPr/>
          <a:lstStyle/>
          <a:p>
            <a:endParaRPr lang="en-US"/>
          </a:p>
        </p:txBody>
      </p:sp>
      <p:sp>
        <p:nvSpPr>
          <p:cNvPr id="3" name="Chỗ dành sẵn cho Văn bản 2">
            <a:extLst>
              <a:ext uri="{FF2B5EF4-FFF2-40B4-BE49-F238E27FC236}">
                <a16:creationId xmlns:a16="http://schemas.microsoft.com/office/drawing/2014/main" id="{E8BFD6CD-92C7-4289-A59E-77D7FA5145C0}"/>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5456575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D862F09-710F-4F22-B694-C3D78979EFA9}"/>
              </a:ext>
            </a:extLst>
          </p:cNvPr>
          <p:cNvSpPr>
            <a:spLocks noGrp="1"/>
          </p:cNvSpPr>
          <p:nvPr>
            <p:ph type="title"/>
          </p:nvPr>
        </p:nvSpPr>
        <p:spPr/>
        <p:txBody>
          <a:bodyPr/>
          <a:lstStyle/>
          <a:p>
            <a:endParaRPr lang="en-US"/>
          </a:p>
        </p:txBody>
      </p:sp>
      <p:sp>
        <p:nvSpPr>
          <p:cNvPr id="3" name="Chỗ dành sẵn cho Văn bản 2">
            <a:extLst>
              <a:ext uri="{FF2B5EF4-FFF2-40B4-BE49-F238E27FC236}">
                <a16:creationId xmlns:a16="http://schemas.microsoft.com/office/drawing/2014/main" id="{330ABBF5-7556-4214-91EB-2EDBFBB6F484}"/>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0220503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0E8C181-33CB-4370-A7AE-C3D47B5C6BB1}"/>
              </a:ext>
            </a:extLst>
          </p:cNvPr>
          <p:cNvSpPr>
            <a:spLocks noGrp="1"/>
          </p:cNvSpPr>
          <p:nvPr>
            <p:ph type="title"/>
          </p:nvPr>
        </p:nvSpPr>
        <p:spPr/>
        <p:txBody>
          <a:bodyPr/>
          <a:lstStyle/>
          <a:p>
            <a:endParaRPr lang="en-US"/>
          </a:p>
        </p:txBody>
      </p:sp>
      <p:sp>
        <p:nvSpPr>
          <p:cNvPr id="3" name="Chỗ dành sẵn cho Văn bản 2">
            <a:extLst>
              <a:ext uri="{FF2B5EF4-FFF2-40B4-BE49-F238E27FC236}">
                <a16:creationId xmlns:a16="http://schemas.microsoft.com/office/drawing/2014/main" id="{AE2D1B2F-A366-41FE-8A3E-7B9B95E07FE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556837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FA090-415B-2229-E03F-936F8C6991E1}"/>
              </a:ext>
            </a:extLst>
          </p:cNvPr>
          <p:cNvSpPr>
            <a:spLocks noGrp="1"/>
          </p:cNvSpPr>
          <p:nvPr>
            <p:ph type="title"/>
          </p:nvPr>
        </p:nvSpPr>
        <p:spPr/>
        <p:txBody>
          <a:bodyPr/>
          <a:lstStyle/>
          <a:p>
            <a:r>
              <a:rPr lang="en-US" dirty="0"/>
              <a:t>INTRODUCTION</a:t>
            </a:r>
          </a:p>
        </p:txBody>
      </p:sp>
      <p:sp>
        <p:nvSpPr>
          <p:cNvPr id="40" name="Mũi tên: Phải 39">
            <a:extLst>
              <a:ext uri="{FF2B5EF4-FFF2-40B4-BE49-F238E27FC236}">
                <a16:creationId xmlns:a16="http://schemas.microsoft.com/office/drawing/2014/main" id="{53E7587E-970E-4E46-8694-4A5B0A970B3D}"/>
              </a:ext>
            </a:extLst>
          </p:cNvPr>
          <p:cNvSpPr/>
          <p:nvPr/>
        </p:nvSpPr>
        <p:spPr>
          <a:xfrm>
            <a:off x="5226050" y="2809151"/>
            <a:ext cx="1435100" cy="36512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Hộp Văn bản 78">
            <a:extLst>
              <a:ext uri="{FF2B5EF4-FFF2-40B4-BE49-F238E27FC236}">
                <a16:creationId xmlns:a16="http://schemas.microsoft.com/office/drawing/2014/main" id="{E430A133-A3A2-4E1F-B505-E196E0EA8669}"/>
              </a:ext>
            </a:extLst>
          </p:cNvPr>
          <p:cNvSpPr txBox="1"/>
          <p:nvPr/>
        </p:nvSpPr>
        <p:spPr>
          <a:xfrm>
            <a:off x="1753457" y="4674791"/>
            <a:ext cx="3454202"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Low contrast Image</a:t>
            </a:r>
          </a:p>
        </p:txBody>
      </p:sp>
      <p:sp>
        <p:nvSpPr>
          <p:cNvPr id="80" name="Hộp Văn bản 79">
            <a:extLst>
              <a:ext uri="{FF2B5EF4-FFF2-40B4-BE49-F238E27FC236}">
                <a16:creationId xmlns:a16="http://schemas.microsoft.com/office/drawing/2014/main" id="{EDA40990-894A-4307-B457-F9DC3EF85E2C}"/>
              </a:ext>
            </a:extLst>
          </p:cNvPr>
          <p:cNvSpPr txBox="1"/>
          <p:nvPr/>
        </p:nvSpPr>
        <p:spPr>
          <a:xfrm>
            <a:off x="7026160" y="4710347"/>
            <a:ext cx="2762250"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High contrast Image</a:t>
            </a:r>
          </a:p>
        </p:txBody>
      </p:sp>
      <p:pic>
        <p:nvPicPr>
          <p:cNvPr id="5" name="Hình ảnh 4">
            <a:extLst>
              <a:ext uri="{FF2B5EF4-FFF2-40B4-BE49-F238E27FC236}">
                <a16:creationId xmlns:a16="http://schemas.microsoft.com/office/drawing/2014/main" id="{631951E2-B3CC-47E5-A6F7-B99DCF791403}"/>
              </a:ext>
            </a:extLst>
          </p:cNvPr>
          <p:cNvPicPr>
            <a:picLocks noChangeAspect="1"/>
          </p:cNvPicPr>
          <p:nvPr/>
        </p:nvPicPr>
        <p:blipFill>
          <a:blip r:embed="rId3"/>
          <a:stretch>
            <a:fillRect/>
          </a:stretch>
        </p:blipFill>
        <p:spPr>
          <a:xfrm>
            <a:off x="2145033" y="1705891"/>
            <a:ext cx="2561438" cy="2571643"/>
          </a:xfrm>
          <a:prstGeom prst="rect">
            <a:avLst/>
          </a:prstGeom>
        </p:spPr>
      </p:pic>
      <p:pic>
        <p:nvPicPr>
          <p:cNvPr id="6" name="Hình ảnh 5">
            <a:extLst>
              <a:ext uri="{FF2B5EF4-FFF2-40B4-BE49-F238E27FC236}">
                <a16:creationId xmlns:a16="http://schemas.microsoft.com/office/drawing/2014/main" id="{E80C88BF-23A7-464A-9092-5F1FD56043D4}"/>
              </a:ext>
            </a:extLst>
          </p:cNvPr>
          <p:cNvPicPr>
            <a:picLocks noChangeAspect="1"/>
          </p:cNvPicPr>
          <p:nvPr/>
        </p:nvPicPr>
        <p:blipFill>
          <a:blip r:embed="rId4"/>
          <a:stretch>
            <a:fillRect/>
          </a:stretch>
        </p:blipFill>
        <p:spPr>
          <a:xfrm>
            <a:off x="7117262" y="1705890"/>
            <a:ext cx="2580046" cy="2571643"/>
          </a:xfrm>
          <a:prstGeom prst="rect">
            <a:avLst/>
          </a:prstGeom>
        </p:spPr>
      </p:pic>
    </p:spTree>
    <p:extLst>
      <p:ext uri="{BB962C8B-B14F-4D97-AF65-F5344CB8AC3E}">
        <p14:creationId xmlns:p14="http://schemas.microsoft.com/office/powerpoint/2010/main" val="2185610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EF633CF-63A4-47E5-AEE2-35DE95AE4E6A}"/>
              </a:ext>
            </a:extLst>
          </p:cNvPr>
          <p:cNvSpPr>
            <a:spLocks noGrp="1"/>
          </p:cNvSpPr>
          <p:nvPr>
            <p:ph type="title"/>
          </p:nvPr>
        </p:nvSpPr>
        <p:spPr/>
        <p:txBody>
          <a:bodyPr/>
          <a:lstStyle/>
          <a:p>
            <a:endParaRPr lang="en-US"/>
          </a:p>
        </p:txBody>
      </p:sp>
      <p:sp>
        <p:nvSpPr>
          <p:cNvPr id="3" name="Chỗ dành sẵn cho Văn bản 2">
            <a:extLst>
              <a:ext uri="{FF2B5EF4-FFF2-40B4-BE49-F238E27FC236}">
                <a16:creationId xmlns:a16="http://schemas.microsoft.com/office/drawing/2014/main" id="{708C6882-5C40-4BC9-B094-B36CF17AD8A0}"/>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9567659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B6E98B8-7FE2-46E2-810E-D5080972ED69}"/>
              </a:ext>
            </a:extLst>
          </p:cNvPr>
          <p:cNvSpPr>
            <a:spLocks noGrp="1"/>
          </p:cNvSpPr>
          <p:nvPr>
            <p:ph type="title"/>
          </p:nvPr>
        </p:nvSpPr>
        <p:spPr/>
        <p:txBody>
          <a:bodyPr/>
          <a:lstStyle/>
          <a:p>
            <a:endParaRPr lang="en-US"/>
          </a:p>
        </p:txBody>
      </p:sp>
      <p:sp>
        <p:nvSpPr>
          <p:cNvPr id="3" name="Chỗ dành sẵn cho Văn bản 2">
            <a:extLst>
              <a:ext uri="{FF2B5EF4-FFF2-40B4-BE49-F238E27FC236}">
                <a16:creationId xmlns:a16="http://schemas.microsoft.com/office/drawing/2014/main" id="{3D8D29B1-914C-4D8C-8B6B-ED0E3B5A0A18}"/>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0530782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AE1248E-8B34-46F5-9A3F-86D5A52B37FD}"/>
              </a:ext>
            </a:extLst>
          </p:cNvPr>
          <p:cNvSpPr>
            <a:spLocks noGrp="1"/>
          </p:cNvSpPr>
          <p:nvPr>
            <p:ph type="title"/>
          </p:nvPr>
        </p:nvSpPr>
        <p:spPr/>
        <p:txBody>
          <a:bodyPr/>
          <a:lstStyle/>
          <a:p>
            <a:endParaRPr lang="en-US"/>
          </a:p>
        </p:txBody>
      </p:sp>
      <p:sp>
        <p:nvSpPr>
          <p:cNvPr id="3" name="Chỗ dành sẵn cho Văn bản 2">
            <a:extLst>
              <a:ext uri="{FF2B5EF4-FFF2-40B4-BE49-F238E27FC236}">
                <a16:creationId xmlns:a16="http://schemas.microsoft.com/office/drawing/2014/main" id="{BD4DE5AD-5163-4167-9464-3958CF5F5552}"/>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9319759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9F9BD58-4390-4F61-BE11-8593631A1146}"/>
              </a:ext>
            </a:extLst>
          </p:cNvPr>
          <p:cNvSpPr>
            <a:spLocks noGrp="1"/>
          </p:cNvSpPr>
          <p:nvPr>
            <p:ph type="title"/>
          </p:nvPr>
        </p:nvSpPr>
        <p:spPr/>
        <p:txBody>
          <a:bodyPr/>
          <a:lstStyle/>
          <a:p>
            <a:endParaRPr lang="en-US"/>
          </a:p>
        </p:txBody>
      </p:sp>
      <p:sp>
        <p:nvSpPr>
          <p:cNvPr id="3" name="Chỗ dành sẵn cho Văn bản 2">
            <a:extLst>
              <a:ext uri="{FF2B5EF4-FFF2-40B4-BE49-F238E27FC236}">
                <a16:creationId xmlns:a16="http://schemas.microsoft.com/office/drawing/2014/main" id="{963BEF88-1D57-4718-9CC4-5A8A58F630A4}"/>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9091948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75CA14E-99F5-4145-985B-21C6C5443AF3}"/>
              </a:ext>
            </a:extLst>
          </p:cNvPr>
          <p:cNvSpPr>
            <a:spLocks noGrp="1"/>
          </p:cNvSpPr>
          <p:nvPr>
            <p:ph type="title"/>
          </p:nvPr>
        </p:nvSpPr>
        <p:spPr/>
        <p:txBody>
          <a:bodyPr/>
          <a:lstStyle/>
          <a:p>
            <a:endParaRPr lang="en-US"/>
          </a:p>
        </p:txBody>
      </p:sp>
      <p:sp>
        <p:nvSpPr>
          <p:cNvPr id="3" name="Chỗ dành sẵn cho Văn bản 2">
            <a:extLst>
              <a:ext uri="{FF2B5EF4-FFF2-40B4-BE49-F238E27FC236}">
                <a16:creationId xmlns:a16="http://schemas.microsoft.com/office/drawing/2014/main" id="{AFD420AA-49D6-4F66-9D08-713961AD45F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8038667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CDE59C1-2055-4E02-8BE6-D41E4D894306}"/>
              </a:ext>
            </a:extLst>
          </p:cNvPr>
          <p:cNvSpPr>
            <a:spLocks noGrp="1"/>
          </p:cNvSpPr>
          <p:nvPr>
            <p:ph type="title"/>
          </p:nvPr>
        </p:nvSpPr>
        <p:spPr/>
        <p:txBody>
          <a:bodyPr/>
          <a:lstStyle/>
          <a:p>
            <a:endParaRPr lang="en-US"/>
          </a:p>
        </p:txBody>
      </p:sp>
      <p:sp>
        <p:nvSpPr>
          <p:cNvPr id="3" name="Chỗ dành sẵn cho Văn bản 2">
            <a:extLst>
              <a:ext uri="{FF2B5EF4-FFF2-40B4-BE49-F238E27FC236}">
                <a16:creationId xmlns:a16="http://schemas.microsoft.com/office/drawing/2014/main" id="{9D7FE4C1-4A65-4839-817A-09E2AF7B68B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4578146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481D1B3-F036-4E9B-8269-8BEAADF55A2A}"/>
              </a:ext>
            </a:extLst>
          </p:cNvPr>
          <p:cNvSpPr>
            <a:spLocks noGrp="1"/>
          </p:cNvSpPr>
          <p:nvPr>
            <p:ph type="title"/>
          </p:nvPr>
        </p:nvSpPr>
        <p:spPr/>
        <p:txBody>
          <a:bodyPr/>
          <a:lstStyle/>
          <a:p>
            <a:endParaRPr lang="en-US"/>
          </a:p>
        </p:txBody>
      </p:sp>
      <p:sp>
        <p:nvSpPr>
          <p:cNvPr id="3" name="Chỗ dành sẵn cho Văn bản 2">
            <a:extLst>
              <a:ext uri="{FF2B5EF4-FFF2-40B4-BE49-F238E27FC236}">
                <a16:creationId xmlns:a16="http://schemas.microsoft.com/office/drawing/2014/main" id="{F7109206-BE19-4BBD-8EA5-A5FCF89FA79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036334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C4CEB10-4297-4A04-A2E5-F3DCD5DE2B77}"/>
              </a:ext>
            </a:extLst>
          </p:cNvPr>
          <p:cNvSpPr>
            <a:spLocks noGrp="1"/>
          </p:cNvSpPr>
          <p:nvPr>
            <p:ph type="title"/>
          </p:nvPr>
        </p:nvSpPr>
        <p:spPr/>
        <p:txBody>
          <a:bodyPr/>
          <a:lstStyle/>
          <a:p>
            <a:endParaRPr lang="en-US"/>
          </a:p>
        </p:txBody>
      </p:sp>
      <p:sp>
        <p:nvSpPr>
          <p:cNvPr id="3" name="Chỗ dành sẵn cho Văn bản 2">
            <a:extLst>
              <a:ext uri="{FF2B5EF4-FFF2-40B4-BE49-F238E27FC236}">
                <a16:creationId xmlns:a16="http://schemas.microsoft.com/office/drawing/2014/main" id="{9ADE28B3-746E-4B88-97F1-A614ECCED944}"/>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0524773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0300C1B-4857-42CD-BB13-7BE5732E02B8}"/>
              </a:ext>
            </a:extLst>
          </p:cNvPr>
          <p:cNvSpPr>
            <a:spLocks noGrp="1"/>
          </p:cNvSpPr>
          <p:nvPr>
            <p:ph type="title"/>
          </p:nvPr>
        </p:nvSpPr>
        <p:spPr/>
        <p:txBody>
          <a:bodyPr/>
          <a:lstStyle/>
          <a:p>
            <a:endParaRPr lang="en-US"/>
          </a:p>
        </p:txBody>
      </p:sp>
      <p:sp>
        <p:nvSpPr>
          <p:cNvPr id="3" name="Chỗ dành sẵn cho Văn bản 2">
            <a:extLst>
              <a:ext uri="{FF2B5EF4-FFF2-40B4-BE49-F238E27FC236}">
                <a16:creationId xmlns:a16="http://schemas.microsoft.com/office/drawing/2014/main" id="{868055E2-1185-45A8-8965-3FCB579BF850}"/>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7142723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80BF5A8-D131-4759-911C-09CA6AE3D5B9}"/>
              </a:ext>
            </a:extLst>
          </p:cNvPr>
          <p:cNvSpPr>
            <a:spLocks noGrp="1"/>
          </p:cNvSpPr>
          <p:nvPr>
            <p:ph type="title"/>
          </p:nvPr>
        </p:nvSpPr>
        <p:spPr/>
        <p:txBody>
          <a:bodyPr/>
          <a:lstStyle/>
          <a:p>
            <a:endParaRPr lang="en-US"/>
          </a:p>
        </p:txBody>
      </p:sp>
      <p:sp>
        <p:nvSpPr>
          <p:cNvPr id="3" name="Chỗ dành sẵn cho Văn bản 2">
            <a:extLst>
              <a:ext uri="{FF2B5EF4-FFF2-40B4-BE49-F238E27FC236}">
                <a16:creationId xmlns:a16="http://schemas.microsoft.com/office/drawing/2014/main" id="{0F858D30-60B8-4EBE-8734-FCA302C1E9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403108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Hình chữ nhật 11">
            <a:extLst>
              <a:ext uri="{FF2B5EF4-FFF2-40B4-BE49-F238E27FC236}">
                <a16:creationId xmlns:a16="http://schemas.microsoft.com/office/drawing/2014/main" id="{54A96866-C10E-4A88-9A59-EB3393F9B118}"/>
              </a:ext>
            </a:extLst>
          </p:cNvPr>
          <p:cNvSpPr/>
          <p:nvPr/>
        </p:nvSpPr>
        <p:spPr>
          <a:xfrm>
            <a:off x="1" y="647700"/>
            <a:ext cx="3505200" cy="5876925"/>
          </a:xfrm>
          <a:prstGeom prst="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3FA090-415B-2229-E03F-936F8C6991E1}"/>
              </a:ext>
            </a:extLst>
          </p:cNvPr>
          <p:cNvSpPr>
            <a:spLocks noGrp="1"/>
          </p:cNvSpPr>
          <p:nvPr>
            <p:ph type="title"/>
          </p:nvPr>
        </p:nvSpPr>
        <p:spPr>
          <a:xfrm>
            <a:off x="481506" y="3244238"/>
            <a:ext cx="2375495" cy="369524"/>
          </a:xfrm>
        </p:spPr>
        <p:txBody>
          <a:bodyPr/>
          <a:lstStyle/>
          <a:p>
            <a:r>
              <a:rPr lang="en-US" sz="3200" dirty="0"/>
              <a:t>OBJECTIVE</a:t>
            </a:r>
          </a:p>
        </p:txBody>
      </p:sp>
      <p:sp>
        <p:nvSpPr>
          <p:cNvPr id="3" name="Hộp Văn bản 2">
            <a:extLst>
              <a:ext uri="{FF2B5EF4-FFF2-40B4-BE49-F238E27FC236}">
                <a16:creationId xmlns:a16="http://schemas.microsoft.com/office/drawing/2014/main" id="{DCF2617D-41EF-4DCB-8620-252DFB177215}"/>
              </a:ext>
            </a:extLst>
          </p:cNvPr>
          <p:cNvSpPr txBox="1"/>
          <p:nvPr/>
        </p:nvSpPr>
        <p:spPr>
          <a:xfrm>
            <a:off x="3573859" y="1745660"/>
            <a:ext cx="8730275" cy="461665"/>
          </a:xfrm>
          <a:prstGeom prst="rect">
            <a:avLst/>
          </a:prstGeom>
          <a:noFill/>
        </p:spPr>
        <p:txBody>
          <a:bodyPr wrap="none" rtlCol="0">
            <a:spAutoFit/>
          </a:bodyPr>
          <a:lstStyle/>
          <a:p>
            <a:r>
              <a:rPr lang="en-US" sz="2400" b="1" dirty="0">
                <a:effectLst/>
                <a:latin typeface="Times New Roman" panose="02020603050405020304" pitchFamily="18" charset="0"/>
                <a:ea typeface="Times New Roman" panose="02020603050405020304" pitchFamily="18" charset="0"/>
              </a:rPr>
              <a:t>THE CORE CONCEPT OF INTENSITY TRANSFORMATION</a:t>
            </a:r>
            <a:endParaRPr lang="en-US" sz="2400" dirty="0"/>
          </a:p>
        </p:txBody>
      </p:sp>
      <p:sp>
        <p:nvSpPr>
          <p:cNvPr id="13" name="Hộp Văn bản 12">
            <a:extLst>
              <a:ext uri="{FF2B5EF4-FFF2-40B4-BE49-F238E27FC236}">
                <a16:creationId xmlns:a16="http://schemas.microsoft.com/office/drawing/2014/main" id="{88372C55-17EA-45AF-9200-96856B0BD831}"/>
              </a:ext>
            </a:extLst>
          </p:cNvPr>
          <p:cNvSpPr txBox="1"/>
          <p:nvPr/>
        </p:nvSpPr>
        <p:spPr>
          <a:xfrm>
            <a:off x="3573859" y="3198167"/>
            <a:ext cx="8040749" cy="461665"/>
          </a:xfrm>
          <a:prstGeom prst="rect">
            <a:avLst/>
          </a:prstGeom>
          <a:noFill/>
        </p:spPr>
        <p:txBody>
          <a:bodyPr wrap="square">
            <a:spAutoFit/>
          </a:bodyPr>
          <a:lstStyle/>
          <a:p>
            <a:r>
              <a:rPr lang="en-US" sz="2400" b="1" dirty="0">
                <a:effectLst/>
                <a:latin typeface="Times New Roman" panose="02020603050405020304" pitchFamily="18" charset="0"/>
                <a:ea typeface="Times New Roman" panose="02020603050405020304" pitchFamily="18" charset="0"/>
              </a:rPr>
              <a:t>COMMON TRANSFORMATION TECHNIQUES </a:t>
            </a:r>
            <a:endParaRPr lang="en-US" sz="2400" dirty="0"/>
          </a:p>
        </p:txBody>
      </p:sp>
      <p:sp>
        <p:nvSpPr>
          <p:cNvPr id="16" name="Hộp Văn bản 15">
            <a:extLst>
              <a:ext uri="{FF2B5EF4-FFF2-40B4-BE49-F238E27FC236}">
                <a16:creationId xmlns:a16="http://schemas.microsoft.com/office/drawing/2014/main" id="{9FD318C6-F179-4946-94E2-953493E2623F}"/>
              </a:ext>
            </a:extLst>
          </p:cNvPr>
          <p:cNvSpPr txBox="1"/>
          <p:nvPr/>
        </p:nvSpPr>
        <p:spPr>
          <a:xfrm>
            <a:off x="3620128" y="4650674"/>
            <a:ext cx="6174556" cy="461665"/>
          </a:xfrm>
          <a:prstGeom prst="rect">
            <a:avLst/>
          </a:prstGeom>
          <a:noFill/>
        </p:spPr>
        <p:txBody>
          <a:bodyPr wrap="square">
            <a:spAutoFit/>
          </a:bodyPr>
          <a:lstStyle/>
          <a:p>
            <a:r>
              <a:rPr lang="en-US" sz="2400" b="1" dirty="0">
                <a:effectLst/>
                <a:latin typeface="Times New Roman" panose="02020603050405020304" pitchFamily="18" charset="0"/>
                <a:ea typeface="Times New Roman" panose="02020603050405020304" pitchFamily="18" charset="0"/>
              </a:rPr>
              <a:t>HISTOGRAM-BASED METHODS </a:t>
            </a:r>
            <a:endParaRPr lang="en-US" sz="2400" dirty="0"/>
          </a:p>
        </p:txBody>
      </p:sp>
      <p:cxnSp>
        <p:nvCxnSpPr>
          <p:cNvPr id="15" name="Đường nối Thẳng 14">
            <a:extLst>
              <a:ext uri="{FF2B5EF4-FFF2-40B4-BE49-F238E27FC236}">
                <a16:creationId xmlns:a16="http://schemas.microsoft.com/office/drawing/2014/main" id="{471335B0-120F-4279-B0CA-B4AE16274F87}"/>
              </a:ext>
            </a:extLst>
          </p:cNvPr>
          <p:cNvCxnSpPr>
            <a:cxnSpLocks/>
          </p:cNvCxnSpPr>
          <p:nvPr/>
        </p:nvCxnSpPr>
        <p:spPr>
          <a:xfrm>
            <a:off x="3724275" y="2207325"/>
            <a:ext cx="284797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 name="Đường nối Thẳng 21">
            <a:extLst>
              <a:ext uri="{FF2B5EF4-FFF2-40B4-BE49-F238E27FC236}">
                <a16:creationId xmlns:a16="http://schemas.microsoft.com/office/drawing/2014/main" id="{03D73556-3782-4DDD-9A27-BAE73BDCB591}"/>
              </a:ext>
            </a:extLst>
          </p:cNvPr>
          <p:cNvCxnSpPr>
            <a:cxnSpLocks/>
          </p:cNvCxnSpPr>
          <p:nvPr/>
        </p:nvCxnSpPr>
        <p:spPr>
          <a:xfrm>
            <a:off x="3724275" y="3666882"/>
            <a:ext cx="284797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 name="Đường nối Thẳng 22">
            <a:extLst>
              <a:ext uri="{FF2B5EF4-FFF2-40B4-BE49-F238E27FC236}">
                <a16:creationId xmlns:a16="http://schemas.microsoft.com/office/drawing/2014/main" id="{6AF9C0B6-C555-45B6-9501-49DB4661C8DB}"/>
              </a:ext>
            </a:extLst>
          </p:cNvPr>
          <p:cNvCxnSpPr>
            <a:cxnSpLocks/>
          </p:cNvCxnSpPr>
          <p:nvPr/>
        </p:nvCxnSpPr>
        <p:spPr>
          <a:xfrm>
            <a:off x="3724275" y="5112339"/>
            <a:ext cx="2847975" cy="0"/>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9817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DCF9415-376D-4345-B9EA-F0F2DC4D7A03}"/>
              </a:ext>
            </a:extLst>
          </p:cNvPr>
          <p:cNvSpPr>
            <a:spLocks noGrp="1"/>
          </p:cNvSpPr>
          <p:nvPr>
            <p:ph type="title"/>
          </p:nvPr>
        </p:nvSpPr>
        <p:spPr/>
        <p:txBody>
          <a:bodyPr/>
          <a:lstStyle/>
          <a:p>
            <a:endParaRPr lang="en-US"/>
          </a:p>
        </p:txBody>
      </p:sp>
      <p:sp>
        <p:nvSpPr>
          <p:cNvPr id="3" name="Chỗ dành sẵn cho Văn bản 2">
            <a:extLst>
              <a:ext uri="{FF2B5EF4-FFF2-40B4-BE49-F238E27FC236}">
                <a16:creationId xmlns:a16="http://schemas.microsoft.com/office/drawing/2014/main" id="{40E1D547-ED6E-40AD-B817-52DD003D9A88}"/>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64366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6EF4FF4-B20B-41E5-A9B5-0C6991A11885}"/>
              </a:ext>
            </a:extLst>
          </p:cNvPr>
          <p:cNvSpPr>
            <a:spLocks noGrp="1"/>
          </p:cNvSpPr>
          <p:nvPr>
            <p:ph type="title"/>
          </p:nvPr>
        </p:nvSpPr>
        <p:spPr/>
        <p:txBody>
          <a:bodyPr/>
          <a:lstStyle/>
          <a:p>
            <a:endParaRPr lang="en-US"/>
          </a:p>
        </p:txBody>
      </p:sp>
      <p:sp>
        <p:nvSpPr>
          <p:cNvPr id="3" name="Chỗ dành sẵn cho Văn bản 2">
            <a:extLst>
              <a:ext uri="{FF2B5EF4-FFF2-40B4-BE49-F238E27FC236}">
                <a16:creationId xmlns:a16="http://schemas.microsoft.com/office/drawing/2014/main" id="{0BCF1F27-615E-4290-8E90-C1A6058D4325}"/>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3247319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8B86E97-55D8-418E-8FC0-75965ECD23E0}"/>
              </a:ext>
            </a:extLst>
          </p:cNvPr>
          <p:cNvSpPr>
            <a:spLocks noGrp="1"/>
          </p:cNvSpPr>
          <p:nvPr>
            <p:ph type="title"/>
          </p:nvPr>
        </p:nvSpPr>
        <p:spPr/>
        <p:txBody>
          <a:bodyPr/>
          <a:lstStyle/>
          <a:p>
            <a:endParaRPr lang="en-US"/>
          </a:p>
        </p:txBody>
      </p:sp>
      <p:sp>
        <p:nvSpPr>
          <p:cNvPr id="3" name="Chỗ dành sẵn cho Văn bản 2">
            <a:extLst>
              <a:ext uri="{FF2B5EF4-FFF2-40B4-BE49-F238E27FC236}">
                <a16:creationId xmlns:a16="http://schemas.microsoft.com/office/drawing/2014/main" id="{CCFA2659-C4B7-4773-AD9C-D6112537736A}"/>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3367968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02B9D39-7461-4CA0-A697-D85C7ACA159E}"/>
              </a:ext>
            </a:extLst>
          </p:cNvPr>
          <p:cNvSpPr>
            <a:spLocks noGrp="1"/>
          </p:cNvSpPr>
          <p:nvPr>
            <p:ph type="title"/>
          </p:nvPr>
        </p:nvSpPr>
        <p:spPr/>
        <p:txBody>
          <a:bodyPr/>
          <a:lstStyle/>
          <a:p>
            <a:endParaRPr lang="en-US"/>
          </a:p>
        </p:txBody>
      </p:sp>
      <p:sp>
        <p:nvSpPr>
          <p:cNvPr id="3" name="Chỗ dành sẵn cho Văn bản 2">
            <a:extLst>
              <a:ext uri="{FF2B5EF4-FFF2-40B4-BE49-F238E27FC236}">
                <a16:creationId xmlns:a16="http://schemas.microsoft.com/office/drawing/2014/main" id="{8DBC639A-B99D-4883-AA98-0F1DF71FA14C}"/>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9657559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9C30FC8-1CDA-43B1-9A0C-419F649A0AFB}"/>
              </a:ext>
            </a:extLst>
          </p:cNvPr>
          <p:cNvSpPr>
            <a:spLocks noGrp="1"/>
          </p:cNvSpPr>
          <p:nvPr>
            <p:ph type="title"/>
          </p:nvPr>
        </p:nvSpPr>
        <p:spPr/>
        <p:txBody>
          <a:bodyPr/>
          <a:lstStyle/>
          <a:p>
            <a:endParaRPr lang="en-US"/>
          </a:p>
        </p:txBody>
      </p:sp>
      <p:sp>
        <p:nvSpPr>
          <p:cNvPr id="3" name="Chỗ dành sẵn cho Văn bản 2">
            <a:extLst>
              <a:ext uri="{FF2B5EF4-FFF2-40B4-BE49-F238E27FC236}">
                <a16:creationId xmlns:a16="http://schemas.microsoft.com/office/drawing/2014/main" id="{3311F083-6608-4D76-AD92-CC8E988E331A}"/>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0263473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FB44693-61BB-453F-BD55-CE4743EE2A0C}"/>
              </a:ext>
            </a:extLst>
          </p:cNvPr>
          <p:cNvSpPr>
            <a:spLocks noGrp="1"/>
          </p:cNvSpPr>
          <p:nvPr>
            <p:ph type="title"/>
          </p:nvPr>
        </p:nvSpPr>
        <p:spPr/>
        <p:txBody>
          <a:bodyPr/>
          <a:lstStyle/>
          <a:p>
            <a:endParaRPr lang="en-US"/>
          </a:p>
        </p:txBody>
      </p:sp>
      <p:sp>
        <p:nvSpPr>
          <p:cNvPr id="3" name="Chỗ dành sẵn cho Văn bản 2">
            <a:extLst>
              <a:ext uri="{FF2B5EF4-FFF2-40B4-BE49-F238E27FC236}">
                <a16:creationId xmlns:a16="http://schemas.microsoft.com/office/drawing/2014/main" id="{EF0CE98A-E32F-4FB7-9608-450D902C66A0}"/>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4388368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D0CFD35-C471-461F-B439-27DE826C9005}"/>
              </a:ext>
            </a:extLst>
          </p:cNvPr>
          <p:cNvSpPr>
            <a:spLocks noGrp="1"/>
          </p:cNvSpPr>
          <p:nvPr>
            <p:ph type="title"/>
          </p:nvPr>
        </p:nvSpPr>
        <p:spPr/>
        <p:txBody>
          <a:bodyPr/>
          <a:lstStyle/>
          <a:p>
            <a:endParaRPr lang="en-US"/>
          </a:p>
        </p:txBody>
      </p:sp>
      <p:sp>
        <p:nvSpPr>
          <p:cNvPr id="3" name="Chỗ dành sẵn cho Văn bản 2">
            <a:extLst>
              <a:ext uri="{FF2B5EF4-FFF2-40B4-BE49-F238E27FC236}">
                <a16:creationId xmlns:a16="http://schemas.microsoft.com/office/drawing/2014/main" id="{4719B533-E4E3-44A4-B13B-46BE9BE5B9AC}"/>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731745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Hình chữ nhật 18">
            <a:extLst>
              <a:ext uri="{FF2B5EF4-FFF2-40B4-BE49-F238E27FC236}">
                <a16:creationId xmlns:a16="http://schemas.microsoft.com/office/drawing/2014/main" id="{9B708918-0C57-4333-8A31-D7CF96604C9E}"/>
              </a:ext>
            </a:extLst>
          </p:cNvPr>
          <p:cNvSpPr/>
          <p:nvPr/>
        </p:nvSpPr>
        <p:spPr>
          <a:xfrm>
            <a:off x="0" y="647700"/>
            <a:ext cx="4383463" cy="5876925"/>
          </a:xfrm>
          <a:prstGeom prst="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3FA090-415B-2229-E03F-936F8C6991E1}"/>
              </a:ext>
            </a:extLst>
          </p:cNvPr>
          <p:cNvSpPr>
            <a:spLocks noGrp="1"/>
          </p:cNvSpPr>
          <p:nvPr>
            <p:ph type="title"/>
          </p:nvPr>
        </p:nvSpPr>
        <p:spPr>
          <a:xfrm>
            <a:off x="106405" y="3401400"/>
            <a:ext cx="4170652" cy="369524"/>
          </a:xfrm>
        </p:spPr>
        <p:txBody>
          <a:bodyPr/>
          <a:lstStyle/>
          <a:p>
            <a:pPr algn="ctr"/>
            <a:r>
              <a:rPr lang="en-US" sz="3200" dirty="0"/>
              <a:t>TABLE OF CONTENT</a:t>
            </a:r>
          </a:p>
        </p:txBody>
      </p:sp>
      <p:grpSp>
        <p:nvGrpSpPr>
          <p:cNvPr id="14" name="Nhóm 13">
            <a:extLst>
              <a:ext uri="{FF2B5EF4-FFF2-40B4-BE49-F238E27FC236}">
                <a16:creationId xmlns:a16="http://schemas.microsoft.com/office/drawing/2014/main" id="{83F21598-7881-4381-99B6-5E61AE53CE0E}"/>
              </a:ext>
            </a:extLst>
          </p:cNvPr>
          <p:cNvGrpSpPr/>
          <p:nvPr/>
        </p:nvGrpSpPr>
        <p:grpSpPr>
          <a:xfrm>
            <a:off x="4896456" y="1286099"/>
            <a:ext cx="6176962" cy="984885"/>
            <a:chOff x="4896456" y="1286099"/>
            <a:chExt cx="6176962" cy="984885"/>
          </a:xfrm>
        </p:grpSpPr>
        <p:sp>
          <p:nvSpPr>
            <p:cNvPr id="13" name="Hình chữ nhật 12">
              <a:extLst>
                <a:ext uri="{FF2B5EF4-FFF2-40B4-BE49-F238E27FC236}">
                  <a16:creationId xmlns:a16="http://schemas.microsoft.com/office/drawing/2014/main" id="{ADD33550-551B-40D0-9A3D-739BA0B42864}"/>
                </a:ext>
              </a:extLst>
            </p:cNvPr>
            <p:cNvSpPr/>
            <p:nvPr/>
          </p:nvSpPr>
          <p:spPr>
            <a:xfrm>
              <a:off x="4896457" y="1295526"/>
              <a:ext cx="3974166" cy="975458"/>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Hộp Văn bản 11">
              <a:extLst>
                <a:ext uri="{FF2B5EF4-FFF2-40B4-BE49-F238E27FC236}">
                  <a16:creationId xmlns:a16="http://schemas.microsoft.com/office/drawing/2014/main" id="{A3FFD83A-583F-4D78-AAEB-8C34C3C9C88E}"/>
                </a:ext>
              </a:extLst>
            </p:cNvPr>
            <p:cNvSpPr txBox="1"/>
            <p:nvPr/>
          </p:nvSpPr>
          <p:spPr>
            <a:xfrm>
              <a:off x="4896456" y="1286099"/>
              <a:ext cx="6176962" cy="984885"/>
            </a:xfrm>
            <a:prstGeom prst="rect">
              <a:avLst/>
            </a:prstGeom>
            <a:noFill/>
          </p:spPr>
          <p:txBody>
            <a:bodyPr wrap="square">
              <a:spAutoFit/>
            </a:bodyPr>
            <a:lstStyle/>
            <a:p>
              <a:pPr rtl="0"/>
              <a:r>
                <a:rPr lang="en-US" sz="4000" b="1" i="0" cap="all" dirty="0">
                  <a:solidFill>
                    <a:srgbClr val="231F20"/>
                  </a:solidFill>
                  <a:effectLst/>
                </a:rPr>
                <a:t>01</a:t>
              </a:r>
              <a:endParaRPr lang="en-US" sz="4000" cap="all" dirty="0">
                <a:effectLst/>
              </a:endParaRPr>
            </a:p>
            <a:p>
              <a:pPr rtl="0"/>
              <a:r>
                <a:rPr lang="en-US" sz="1800" b="1" dirty="0">
                  <a:effectLst/>
                  <a:latin typeface="Times New Roman" panose="02020603050405020304" pitchFamily="18" charset="0"/>
                  <a:ea typeface="Times New Roman" panose="02020603050405020304" pitchFamily="18" charset="0"/>
                </a:rPr>
                <a:t>BASIC TRANSFORMATIONS</a:t>
              </a:r>
              <a:endParaRPr lang="en-US" sz="3200" b="1" dirty="0">
                <a:effectLst/>
              </a:endParaRPr>
            </a:p>
          </p:txBody>
        </p:sp>
      </p:grpSp>
      <p:grpSp>
        <p:nvGrpSpPr>
          <p:cNvPr id="15" name="Nhóm 14">
            <a:extLst>
              <a:ext uri="{FF2B5EF4-FFF2-40B4-BE49-F238E27FC236}">
                <a16:creationId xmlns:a16="http://schemas.microsoft.com/office/drawing/2014/main" id="{A6EDBC7C-7294-47B9-85AD-4AD0F6395FFE}"/>
              </a:ext>
            </a:extLst>
          </p:cNvPr>
          <p:cNvGrpSpPr/>
          <p:nvPr/>
        </p:nvGrpSpPr>
        <p:grpSpPr>
          <a:xfrm>
            <a:off x="4896457" y="2945984"/>
            <a:ext cx="6186756" cy="984885"/>
            <a:chOff x="4896457" y="2945984"/>
            <a:chExt cx="6186756" cy="984885"/>
          </a:xfrm>
        </p:grpSpPr>
        <p:sp>
          <p:nvSpPr>
            <p:cNvPr id="21" name="Hình chữ nhật 20">
              <a:extLst>
                <a:ext uri="{FF2B5EF4-FFF2-40B4-BE49-F238E27FC236}">
                  <a16:creationId xmlns:a16="http://schemas.microsoft.com/office/drawing/2014/main" id="{9ABD60F7-9B19-4858-8E73-539D0C46B86C}"/>
                </a:ext>
              </a:extLst>
            </p:cNvPr>
            <p:cNvSpPr/>
            <p:nvPr/>
          </p:nvSpPr>
          <p:spPr>
            <a:xfrm>
              <a:off x="4896457" y="2945984"/>
              <a:ext cx="5246784" cy="975458"/>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Hộp Văn bản 16">
              <a:extLst>
                <a:ext uri="{FF2B5EF4-FFF2-40B4-BE49-F238E27FC236}">
                  <a16:creationId xmlns:a16="http://schemas.microsoft.com/office/drawing/2014/main" id="{36F64F91-A407-4408-A135-73D4651CC6F8}"/>
                </a:ext>
              </a:extLst>
            </p:cNvPr>
            <p:cNvSpPr txBox="1"/>
            <p:nvPr/>
          </p:nvSpPr>
          <p:spPr>
            <a:xfrm>
              <a:off x="4906251" y="2945984"/>
              <a:ext cx="6176962" cy="984885"/>
            </a:xfrm>
            <a:prstGeom prst="rect">
              <a:avLst/>
            </a:prstGeom>
            <a:noFill/>
          </p:spPr>
          <p:txBody>
            <a:bodyPr wrap="square">
              <a:spAutoFit/>
            </a:bodyPr>
            <a:lstStyle/>
            <a:p>
              <a:pPr rtl="0"/>
              <a:r>
                <a:rPr lang="en-US" sz="4000" b="1" i="0" cap="all" dirty="0">
                  <a:solidFill>
                    <a:srgbClr val="231F20"/>
                  </a:solidFill>
                  <a:effectLst/>
                </a:rPr>
                <a:t>02</a:t>
              </a:r>
              <a:endParaRPr lang="en-US" sz="4000" cap="all" dirty="0">
                <a:effectLst/>
              </a:endParaRPr>
            </a:p>
            <a:p>
              <a:pPr rtl="0"/>
              <a:r>
                <a:rPr lang="en-US" sz="1800" b="1" dirty="0">
                  <a:effectLst/>
                  <a:latin typeface="Times New Roman" panose="02020603050405020304" pitchFamily="18" charset="0"/>
                  <a:ea typeface="Times New Roman" panose="02020603050405020304" pitchFamily="18" charset="0"/>
                </a:rPr>
                <a:t>HISTOGRAM ANALYSIS</a:t>
              </a:r>
              <a:endParaRPr lang="en-US" sz="3200" b="1" dirty="0">
                <a:effectLst/>
              </a:endParaRPr>
            </a:p>
          </p:txBody>
        </p:sp>
      </p:grpSp>
      <p:grpSp>
        <p:nvGrpSpPr>
          <p:cNvPr id="20" name="Nhóm 19">
            <a:extLst>
              <a:ext uri="{FF2B5EF4-FFF2-40B4-BE49-F238E27FC236}">
                <a16:creationId xmlns:a16="http://schemas.microsoft.com/office/drawing/2014/main" id="{11B5A7A3-9C27-4594-87C2-C54311CC9897}"/>
              </a:ext>
            </a:extLst>
          </p:cNvPr>
          <p:cNvGrpSpPr/>
          <p:nvPr/>
        </p:nvGrpSpPr>
        <p:grpSpPr>
          <a:xfrm>
            <a:off x="4896456" y="4577588"/>
            <a:ext cx="6500549" cy="984885"/>
            <a:chOff x="4896456" y="4577588"/>
            <a:chExt cx="6500549" cy="984885"/>
          </a:xfrm>
        </p:grpSpPr>
        <p:sp>
          <p:nvSpPr>
            <p:cNvPr id="22" name="Hình chữ nhật 21">
              <a:extLst>
                <a:ext uri="{FF2B5EF4-FFF2-40B4-BE49-F238E27FC236}">
                  <a16:creationId xmlns:a16="http://schemas.microsoft.com/office/drawing/2014/main" id="{C8B19EDF-A2A0-4097-82BF-595AA010DE9C}"/>
                </a:ext>
              </a:extLst>
            </p:cNvPr>
            <p:cNvSpPr/>
            <p:nvPr/>
          </p:nvSpPr>
          <p:spPr>
            <a:xfrm>
              <a:off x="4896456" y="4587015"/>
              <a:ext cx="6500549" cy="97545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Hộp Văn bản 17">
              <a:extLst>
                <a:ext uri="{FF2B5EF4-FFF2-40B4-BE49-F238E27FC236}">
                  <a16:creationId xmlns:a16="http://schemas.microsoft.com/office/drawing/2014/main" id="{5E9092C5-5ADA-49C9-84E1-B9D40985D96B}"/>
                </a:ext>
              </a:extLst>
            </p:cNvPr>
            <p:cNvSpPr txBox="1"/>
            <p:nvPr/>
          </p:nvSpPr>
          <p:spPr>
            <a:xfrm>
              <a:off x="4902304" y="4577588"/>
              <a:ext cx="6176962" cy="984885"/>
            </a:xfrm>
            <a:prstGeom prst="rect">
              <a:avLst/>
            </a:prstGeom>
            <a:noFill/>
          </p:spPr>
          <p:txBody>
            <a:bodyPr wrap="square">
              <a:spAutoFit/>
            </a:bodyPr>
            <a:lstStyle/>
            <a:p>
              <a:pPr rtl="0"/>
              <a:r>
                <a:rPr lang="en-US" sz="4000" b="1" i="0" cap="all" dirty="0">
                  <a:solidFill>
                    <a:srgbClr val="231F20"/>
                  </a:solidFill>
                  <a:effectLst/>
                </a:rPr>
                <a:t>03</a:t>
              </a:r>
              <a:endParaRPr lang="en-US" sz="4000" cap="all" dirty="0">
                <a:effectLst/>
              </a:endParaRPr>
            </a:p>
            <a:p>
              <a:pPr rtl="0"/>
              <a:r>
                <a:rPr lang="en-US" sz="1800" b="1" dirty="0">
                  <a:effectLst/>
                  <a:latin typeface="Times New Roman" panose="02020603050405020304" pitchFamily="18" charset="0"/>
                  <a:ea typeface="Times New Roman" panose="02020603050405020304" pitchFamily="18" charset="0"/>
                </a:rPr>
                <a:t>CONCLUSION</a:t>
              </a:r>
              <a:endParaRPr lang="en-US" sz="3200" b="1" dirty="0">
                <a:effectLst/>
              </a:endParaRPr>
            </a:p>
          </p:txBody>
        </p:sp>
      </p:grpSp>
    </p:spTree>
    <p:extLst>
      <p:ext uri="{BB962C8B-B14F-4D97-AF65-F5344CB8AC3E}">
        <p14:creationId xmlns:p14="http://schemas.microsoft.com/office/powerpoint/2010/main" val="3303628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FA090-415B-2229-E03F-936F8C6991E1}"/>
              </a:ext>
            </a:extLst>
          </p:cNvPr>
          <p:cNvSpPr>
            <a:spLocks noGrp="1"/>
          </p:cNvSpPr>
          <p:nvPr>
            <p:ph type="title"/>
          </p:nvPr>
        </p:nvSpPr>
        <p:spPr/>
        <p:txBody>
          <a:bodyPr/>
          <a:lstStyle/>
          <a:p>
            <a:r>
              <a:rPr lang="en-US" dirty="0"/>
              <a:t>1. BASIC TRANSFORMATION</a:t>
            </a:r>
          </a:p>
        </p:txBody>
      </p:sp>
      <p:sp>
        <p:nvSpPr>
          <p:cNvPr id="10" name="Hộp Văn bản 9">
            <a:extLst>
              <a:ext uri="{FF2B5EF4-FFF2-40B4-BE49-F238E27FC236}">
                <a16:creationId xmlns:a16="http://schemas.microsoft.com/office/drawing/2014/main" id="{02D29EF9-4D4D-4444-9373-217934D9DB62}"/>
              </a:ext>
            </a:extLst>
          </p:cNvPr>
          <p:cNvSpPr txBox="1"/>
          <p:nvPr/>
        </p:nvSpPr>
        <p:spPr>
          <a:xfrm>
            <a:off x="2686484" y="3136612"/>
            <a:ext cx="6819031" cy="584775"/>
          </a:xfrm>
          <a:prstGeom prst="rect">
            <a:avLst/>
          </a:prstGeom>
          <a:noFill/>
        </p:spPr>
        <p:txBody>
          <a:bodyPr wrap="square">
            <a:spAutoFit/>
          </a:bodyPr>
          <a:lstStyle/>
          <a:p>
            <a:pPr algn="ctr"/>
            <a:r>
              <a:rPr lang="en-US" sz="3200" b="1" dirty="0">
                <a:effectLst/>
                <a:latin typeface="Times New Roman" panose="02020603050405020304" pitchFamily="18" charset="0"/>
                <a:ea typeface="Times New Roman" panose="02020603050405020304" pitchFamily="18" charset="0"/>
              </a:rPr>
              <a:t>What is Intensity Transformation?</a:t>
            </a:r>
            <a:endParaRPr lang="en-US" sz="3200" dirty="0"/>
          </a:p>
        </p:txBody>
      </p:sp>
      <p:pic>
        <p:nvPicPr>
          <p:cNvPr id="11" name="Picture 2" descr="Matrix for certain area of a grayscale image [17].">
            <a:extLst>
              <a:ext uri="{FF2B5EF4-FFF2-40B4-BE49-F238E27FC236}">
                <a16:creationId xmlns:a16="http://schemas.microsoft.com/office/drawing/2014/main" id="{25879818-DC8F-49F4-95AF-016098987E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4835" y="1990725"/>
            <a:ext cx="3821089" cy="2876550"/>
          </a:xfrm>
          <a:prstGeom prst="rect">
            <a:avLst/>
          </a:prstGeom>
          <a:noFill/>
          <a:extLst>
            <a:ext uri="{909E8E84-426E-40DD-AFC4-6F175D3DCCD1}">
              <a14:hiddenFill xmlns:a14="http://schemas.microsoft.com/office/drawing/2010/main">
                <a:solidFill>
                  <a:srgbClr val="FFFFFF"/>
                </a:solidFill>
              </a14:hiddenFill>
            </a:ext>
          </a:extLst>
        </p:spPr>
      </p:pic>
      <p:pic>
        <p:nvPicPr>
          <p:cNvPr id="12" name="Hình ảnh 11">
            <a:extLst>
              <a:ext uri="{FF2B5EF4-FFF2-40B4-BE49-F238E27FC236}">
                <a16:creationId xmlns:a16="http://schemas.microsoft.com/office/drawing/2014/main" id="{61550AC6-5114-45D1-B2AE-C93B1EBD426F}"/>
              </a:ext>
            </a:extLst>
          </p:cNvPr>
          <p:cNvPicPr>
            <a:picLocks noChangeAspect="1"/>
          </p:cNvPicPr>
          <p:nvPr/>
        </p:nvPicPr>
        <p:blipFill>
          <a:blip r:embed="rId4"/>
          <a:stretch>
            <a:fillRect/>
          </a:stretch>
        </p:blipFill>
        <p:spPr>
          <a:xfrm>
            <a:off x="6559301" y="2940908"/>
            <a:ext cx="3743847" cy="1276528"/>
          </a:xfrm>
          <a:prstGeom prst="rect">
            <a:avLst/>
          </a:prstGeom>
        </p:spPr>
      </p:pic>
      <p:cxnSp>
        <p:nvCxnSpPr>
          <p:cNvPr id="6" name="Đường kết nối Mũi tên Thẳng 5">
            <a:extLst>
              <a:ext uri="{FF2B5EF4-FFF2-40B4-BE49-F238E27FC236}">
                <a16:creationId xmlns:a16="http://schemas.microsoft.com/office/drawing/2014/main" id="{E00EC2D8-49EF-4A07-ACCB-80478618825B}"/>
              </a:ext>
            </a:extLst>
          </p:cNvPr>
          <p:cNvCxnSpPr>
            <a:cxnSpLocks/>
            <a:stCxn id="13" idx="2"/>
          </p:cNvCxnSpPr>
          <p:nvPr/>
        </p:nvCxnSpPr>
        <p:spPr>
          <a:xfrm>
            <a:off x="6382138" y="2301346"/>
            <a:ext cx="419878" cy="9382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Hộp Văn bản 12">
            <a:extLst>
              <a:ext uri="{FF2B5EF4-FFF2-40B4-BE49-F238E27FC236}">
                <a16:creationId xmlns:a16="http://schemas.microsoft.com/office/drawing/2014/main" id="{7BF3055C-C2DF-4DB7-B49C-7616A5D85681}"/>
              </a:ext>
            </a:extLst>
          </p:cNvPr>
          <p:cNvSpPr txBox="1"/>
          <p:nvPr/>
        </p:nvSpPr>
        <p:spPr>
          <a:xfrm>
            <a:off x="4695161" y="1839681"/>
            <a:ext cx="3373954" cy="461665"/>
          </a:xfrm>
          <a:prstGeom prst="rect">
            <a:avLst/>
          </a:prstGeom>
          <a:noFill/>
        </p:spPr>
        <p:txBody>
          <a:bodyPr wrap="square">
            <a:spAutoFit/>
          </a:bodyPr>
          <a:lstStyle/>
          <a:p>
            <a:pPr algn="ctr"/>
            <a:r>
              <a:rPr lang="en-US" sz="2400" b="1" dirty="0">
                <a:effectLst/>
                <a:latin typeface="Times New Roman" panose="02020603050405020304" pitchFamily="18" charset="0"/>
                <a:ea typeface="Times New Roman" panose="02020603050405020304" pitchFamily="18" charset="0"/>
              </a:rPr>
              <a:t>Output intensity levels</a:t>
            </a:r>
            <a:endParaRPr lang="en-US" sz="2400" dirty="0"/>
          </a:p>
        </p:txBody>
      </p:sp>
      <p:cxnSp>
        <p:nvCxnSpPr>
          <p:cNvPr id="14" name="Đường kết nối Mũi tên Thẳng 13">
            <a:extLst>
              <a:ext uri="{FF2B5EF4-FFF2-40B4-BE49-F238E27FC236}">
                <a16:creationId xmlns:a16="http://schemas.microsoft.com/office/drawing/2014/main" id="{B8A4A117-AFDC-4EFB-BA6D-E29B3A1B3C7C}"/>
              </a:ext>
            </a:extLst>
          </p:cNvPr>
          <p:cNvCxnSpPr>
            <a:cxnSpLocks/>
            <a:stCxn id="15" idx="2"/>
          </p:cNvCxnSpPr>
          <p:nvPr/>
        </p:nvCxnSpPr>
        <p:spPr>
          <a:xfrm flipH="1">
            <a:off x="9609744" y="2221556"/>
            <a:ext cx="332720" cy="10180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Hộp Văn bản 14">
            <a:extLst>
              <a:ext uri="{FF2B5EF4-FFF2-40B4-BE49-F238E27FC236}">
                <a16:creationId xmlns:a16="http://schemas.microsoft.com/office/drawing/2014/main" id="{423C758E-46CF-4104-BC07-3F670AE3C9BE}"/>
              </a:ext>
            </a:extLst>
          </p:cNvPr>
          <p:cNvSpPr txBox="1"/>
          <p:nvPr/>
        </p:nvSpPr>
        <p:spPr>
          <a:xfrm>
            <a:off x="8255487" y="1759891"/>
            <a:ext cx="3373954" cy="461665"/>
          </a:xfrm>
          <a:prstGeom prst="rect">
            <a:avLst/>
          </a:prstGeom>
          <a:noFill/>
        </p:spPr>
        <p:txBody>
          <a:bodyPr wrap="square">
            <a:spAutoFit/>
          </a:bodyPr>
          <a:lstStyle/>
          <a:p>
            <a:pPr algn="ctr"/>
            <a:r>
              <a:rPr lang="en-US" sz="2400" b="1" dirty="0">
                <a:effectLst/>
                <a:latin typeface="Times New Roman" panose="02020603050405020304" pitchFamily="18" charset="0"/>
                <a:ea typeface="Times New Roman" panose="02020603050405020304" pitchFamily="18" charset="0"/>
              </a:rPr>
              <a:t>Input intensity levels</a:t>
            </a:r>
            <a:endParaRPr lang="en-US" sz="2400" dirty="0"/>
          </a:p>
        </p:txBody>
      </p:sp>
      <p:cxnSp>
        <p:nvCxnSpPr>
          <p:cNvPr id="19" name="Đường kết nối Mũi tên Thẳng 18">
            <a:extLst>
              <a:ext uri="{FF2B5EF4-FFF2-40B4-BE49-F238E27FC236}">
                <a16:creationId xmlns:a16="http://schemas.microsoft.com/office/drawing/2014/main" id="{9C36A420-E8DD-4481-B5A9-127D84B6723B}"/>
              </a:ext>
            </a:extLst>
          </p:cNvPr>
          <p:cNvCxnSpPr>
            <a:cxnSpLocks/>
          </p:cNvCxnSpPr>
          <p:nvPr/>
        </p:nvCxnSpPr>
        <p:spPr>
          <a:xfrm flipV="1">
            <a:off x="7922767" y="3917091"/>
            <a:ext cx="332720" cy="11356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Hộp Văn bản 19">
            <a:extLst>
              <a:ext uri="{FF2B5EF4-FFF2-40B4-BE49-F238E27FC236}">
                <a16:creationId xmlns:a16="http://schemas.microsoft.com/office/drawing/2014/main" id="{5B4A66FF-ED3C-480B-9DFB-B5F16093E733}"/>
              </a:ext>
            </a:extLst>
          </p:cNvPr>
          <p:cNvSpPr txBox="1"/>
          <p:nvPr/>
        </p:nvSpPr>
        <p:spPr>
          <a:xfrm>
            <a:off x="5554262" y="4965695"/>
            <a:ext cx="4737010" cy="461665"/>
          </a:xfrm>
          <a:prstGeom prst="rect">
            <a:avLst/>
          </a:prstGeom>
          <a:noFill/>
        </p:spPr>
        <p:txBody>
          <a:bodyPr wrap="square">
            <a:spAutoFit/>
          </a:bodyPr>
          <a:lstStyle/>
          <a:p>
            <a:pPr algn="ctr"/>
            <a:r>
              <a:rPr lang="en-US" sz="2400" b="1" dirty="0">
                <a:effectLst/>
                <a:latin typeface="Times New Roman" panose="02020603050405020304" pitchFamily="18" charset="0"/>
                <a:ea typeface="Times New Roman" panose="02020603050405020304" pitchFamily="18" charset="0"/>
              </a:rPr>
              <a:t>Intensity transformation function</a:t>
            </a:r>
            <a:endParaRPr lang="en-US" sz="2400" dirty="0"/>
          </a:p>
        </p:txBody>
      </p:sp>
    </p:spTree>
    <p:extLst>
      <p:ext uri="{BB962C8B-B14F-4D97-AF65-F5344CB8AC3E}">
        <p14:creationId xmlns:p14="http://schemas.microsoft.com/office/powerpoint/2010/main" val="405384775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3" grpId="0"/>
      <p:bldP spid="15"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FA090-415B-2229-E03F-936F8C6991E1}"/>
              </a:ext>
            </a:extLst>
          </p:cNvPr>
          <p:cNvSpPr>
            <a:spLocks noGrp="1"/>
          </p:cNvSpPr>
          <p:nvPr>
            <p:ph type="title"/>
          </p:nvPr>
        </p:nvSpPr>
        <p:spPr/>
        <p:txBody>
          <a:bodyPr/>
          <a:lstStyle/>
          <a:p>
            <a:r>
              <a:rPr lang="en-US" dirty="0"/>
              <a:t>1. BASIC TRANSFORMATION</a:t>
            </a:r>
          </a:p>
        </p:txBody>
      </p:sp>
      <p:sp>
        <p:nvSpPr>
          <p:cNvPr id="5" name="Hộp Văn bản 4">
            <a:extLst>
              <a:ext uri="{FF2B5EF4-FFF2-40B4-BE49-F238E27FC236}">
                <a16:creationId xmlns:a16="http://schemas.microsoft.com/office/drawing/2014/main" id="{B8B2C4AD-BC3A-4C97-A558-D9EFE889519F}"/>
              </a:ext>
            </a:extLst>
          </p:cNvPr>
          <p:cNvSpPr txBox="1"/>
          <p:nvPr/>
        </p:nvSpPr>
        <p:spPr>
          <a:xfrm>
            <a:off x="1043050" y="795281"/>
            <a:ext cx="2396810"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Identity Transformation</a:t>
            </a:r>
          </a:p>
          <a:p>
            <a:r>
              <a:rPr lang="en-US" dirty="0">
                <a:latin typeface="Times New Roman" panose="02020603050405020304" pitchFamily="18" charset="0"/>
                <a:cs typeface="Times New Roman" panose="02020603050405020304" pitchFamily="18" charset="0"/>
              </a:rPr>
              <a:t>s = r</a:t>
            </a:r>
          </a:p>
        </p:txBody>
      </p:sp>
      <p:sp>
        <p:nvSpPr>
          <p:cNvPr id="6" name="Hình chữ nhật 5">
            <a:extLst>
              <a:ext uri="{FF2B5EF4-FFF2-40B4-BE49-F238E27FC236}">
                <a16:creationId xmlns:a16="http://schemas.microsoft.com/office/drawing/2014/main" id="{A44764BD-3D97-4C23-8885-C509A2C05A5C}"/>
              </a:ext>
            </a:extLst>
          </p:cNvPr>
          <p:cNvSpPr/>
          <p:nvPr/>
        </p:nvSpPr>
        <p:spPr>
          <a:xfrm>
            <a:off x="856612" y="795281"/>
            <a:ext cx="4412306" cy="2579660"/>
          </a:xfrm>
          <a:prstGeom prst="rect">
            <a:avLst/>
          </a:prstGeom>
          <a:solidFill>
            <a:srgbClr val="F4B18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Hộp Văn bản 6">
            <a:extLst>
              <a:ext uri="{FF2B5EF4-FFF2-40B4-BE49-F238E27FC236}">
                <a16:creationId xmlns:a16="http://schemas.microsoft.com/office/drawing/2014/main" id="{EADD58F2-160F-4A2C-957A-6D2E86304A1E}"/>
              </a:ext>
            </a:extLst>
          </p:cNvPr>
          <p:cNvSpPr txBox="1"/>
          <p:nvPr/>
        </p:nvSpPr>
        <p:spPr>
          <a:xfrm>
            <a:off x="962166" y="795281"/>
            <a:ext cx="2512226" cy="646331"/>
          </a:xfrm>
          <a:prstGeom prst="rect">
            <a:avLst/>
          </a:prstGeom>
          <a:noFill/>
        </p:spPr>
        <p:txBody>
          <a:bodyPr wrap="none" rtlCol="0">
            <a:spAutoFit/>
          </a:bodyPr>
          <a:lstStyle/>
          <a:p>
            <a:r>
              <a:rPr lang="en-US" dirty="0">
                <a:solidFill>
                  <a:schemeClr val="accent1">
                    <a:lumMod val="50000"/>
                  </a:schemeClr>
                </a:solidFill>
                <a:latin typeface="Times New Roman" panose="02020603050405020304" pitchFamily="18" charset="0"/>
                <a:cs typeface="Times New Roman" panose="02020603050405020304" pitchFamily="18" charset="0"/>
              </a:rPr>
              <a:t>Negative Transformation</a:t>
            </a:r>
          </a:p>
          <a:p>
            <a:r>
              <a:rPr lang="en-US" dirty="0">
                <a:solidFill>
                  <a:schemeClr val="accent1">
                    <a:lumMod val="50000"/>
                  </a:schemeClr>
                </a:solidFill>
                <a:latin typeface="Times New Roman" panose="02020603050405020304" pitchFamily="18" charset="0"/>
                <a:cs typeface="Times New Roman" panose="02020603050405020304" pitchFamily="18" charset="0"/>
              </a:rPr>
              <a:t>s = L – 1 – r</a:t>
            </a:r>
          </a:p>
        </p:txBody>
      </p:sp>
      <p:pic>
        <p:nvPicPr>
          <p:cNvPr id="8" name="Hình ảnh 7">
            <a:extLst>
              <a:ext uri="{FF2B5EF4-FFF2-40B4-BE49-F238E27FC236}">
                <a16:creationId xmlns:a16="http://schemas.microsoft.com/office/drawing/2014/main" id="{E0D69C99-1D7A-4955-8464-7D41DEE16AC8}"/>
              </a:ext>
            </a:extLst>
          </p:cNvPr>
          <p:cNvPicPr>
            <a:picLocks noChangeAspect="1"/>
          </p:cNvPicPr>
          <p:nvPr/>
        </p:nvPicPr>
        <p:blipFill>
          <a:blip r:embed="rId4"/>
          <a:stretch>
            <a:fillRect/>
          </a:stretch>
        </p:blipFill>
        <p:spPr>
          <a:xfrm>
            <a:off x="5429391" y="795281"/>
            <a:ext cx="6420746" cy="5887272"/>
          </a:xfrm>
          <a:prstGeom prst="rect">
            <a:avLst/>
          </a:prstGeom>
        </p:spPr>
      </p:pic>
      <p:grpSp>
        <p:nvGrpSpPr>
          <p:cNvPr id="9" name="Nhóm 8">
            <a:extLst>
              <a:ext uri="{FF2B5EF4-FFF2-40B4-BE49-F238E27FC236}">
                <a16:creationId xmlns:a16="http://schemas.microsoft.com/office/drawing/2014/main" id="{6B897FEE-4835-45F1-908B-1E7D1FE03557}"/>
              </a:ext>
            </a:extLst>
          </p:cNvPr>
          <p:cNvGrpSpPr/>
          <p:nvPr/>
        </p:nvGrpSpPr>
        <p:grpSpPr>
          <a:xfrm>
            <a:off x="6465839" y="995717"/>
            <a:ext cx="4885267" cy="4936067"/>
            <a:chOff x="3937000" y="685800"/>
            <a:chExt cx="4885267" cy="4936067"/>
          </a:xfrm>
        </p:grpSpPr>
        <p:cxnSp>
          <p:nvCxnSpPr>
            <p:cNvPr id="10" name="Đường nối Thẳng 9">
              <a:extLst>
                <a:ext uri="{FF2B5EF4-FFF2-40B4-BE49-F238E27FC236}">
                  <a16:creationId xmlns:a16="http://schemas.microsoft.com/office/drawing/2014/main" id="{2D1231C6-B0E3-43C2-AC7B-D412FA4FB2AD}"/>
                </a:ext>
              </a:extLst>
            </p:cNvPr>
            <p:cNvCxnSpPr>
              <a:cxnSpLocks/>
            </p:cNvCxnSpPr>
            <p:nvPr/>
          </p:nvCxnSpPr>
          <p:spPr>
            <a:xfrm>
              <a:off x="3937000" y="685800"/>
              <a:ext cx="4885267" cy="4936067"/>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Hộp Văn bản 10">
              <a:extLst>
                <a:ext uri="{FF2B5EF4-FFF2-40B4-BE49-F238E27FC236}">
                  <a16:creationId xmlns:a16="http://schemas.microsoft.com/office/drawing/2014/main" id="{0B8B4545-AFB3-4A12-B452-5B64A676CCE0}"/>
                </a:ext>
              </a:extLst>
            </p:cNvPr>
            <p:cNvSpPr txBox="1"/>
            <p:nvPr/>
          </p:nvSpPr>
          <p:spPr>
            <a:xfrm>
              <a:off x="4004733" y="1068401"/>
              <a:ext cx="1018227" cy="369332"/>
            </a:xfrm>
            <a:prstGeom prst="rect">
              <a:avLst/>
            </a:prstGeom>
            <a:noFill/>
          </p:spPr>
          <p:txBody>
            <a:bodyPr wrap="none" rtlCol="0">
              <a:spAutoFit/>
            </a:bodyPr>
            <a:lstStyle/>
            <a:p>
              <a:r>
                <a:rPr lang="en-US" dirty="0">
                  <a:highlight>
                    <a:srgbClr val="C0C0C0"/>
                  </a:highlight>
                  <a:latin typeface="Times New Roman" panose="02020603050405020304" pitchFamily="18" charset="0"/>
                  <a:cs typeface="Times New Roman" panose="02020603050405020304" pitchFamily="18" charset="0"/>
                </a:rPr>
                <a:t>Negative</a:t>
              </a:r>
            </a:p>
          </p:txBody>
        </p:sp>
      </p:grpSp>
      <p:grpSp>
        <p:nvGrpSpPr>
          <p:cNvPr id="12" name="Nhóm 11">
            <a:extLst>
              <a:ext uri="{FF2B5EF4-FFF2-40B4-BE49-F238E27FC236}">
                <a16:creationId xmlns:a16="http://schemas.microsoft.com/office/drawing/2014/main" id="{965D6089-5678-4364-A84D-76C01889888E}"/>
              </a:ext>
            </a:extLst>
          </p:cNvPr>
          <p:cNvGrpSpPr/>
          <p:nvPr/>
        </p:nvGrpSpPr>
        <p:grpSpPr>
          <a:xfrm>
            <a:off x="6448906" y="1012650"/>
            <a:ext cx="4893733" cy="4936067"/>
            <a:chOff x="3920067" y="702733"/>
            <a:chExt cx="4893733" cy="4936067"/>
          </a:xfrm>
        </p:grpSpPr>
        <p:cxnSp>
          <p:nvCxnSpPr>
            <p:cNvPr id="13" name="Đường nối Thẳng 12">
              <a:extLst>
                <a:ext uri="{FF2B5EF4-FFF2-40B4-BE49-F238E27FC236}">
                  <a16:creationId xmlns:a16="http://schemas.microsoft.com/office/drawing/2014/main" id="{63100388-B72C-4A41-897B-D464A90C7453}"/>
                </a:ext>
              </a:extLst>
            </p:cNvPr>
            <p:cNvCxnSpPr/>
            <p:nvPr/>
          </p:nvCxnSpPr>
          <p:spPr>
            <a:xfrm flipV="1">
              <a:off x="3920067" y="702733"/>
              <a:ext cx="4893733" cy="4936067"/>
            </a:xfrm>
            <a:prstGeom prst="line">
              <a:avLst/>
            </a:prstGeom>
            <a:ln w="28575">
              <a:solidFill>
                <a:srgbClr val="2F528F"/>
              </a:solidFill>
            </a:ln>
          </p:spPr>
          <p:style>
            <a:lnRef idx="1">
              <a:schemeClr val="accent1"/>
            </a:lnRef>
            <a:fillRef idx="0">
              <a:schemeClr val="accent1"/>
            </a:fillRef>
            <a:effectRef idx="0">
              <a:schemeClr val="accent1"/>
            </a:effectRef>
            <a:fontRef idx="minor">
              <a:schemeClr val="tx1"/>
            </a:fontRef>
          </p:style>
        </p:cxnSp>
        <p:sp>
          <p:nvSpPr>
            <p:cNvPr id="14" name="Hộp Văn bản 13">
              <a:extLst>
                <a:ext uri="{FF2B5EF4-FFF2-40B4-BE49-F238E27FC236}">
                  <a16:creationId xmlns:a16="http://schemas.microsoft.com/office/drawing/2014/main" id="{E22284EE-9706-4F36-9D1E-C9F7BBC15075}"/>
                </a:ext>
              </a:extLst>
            </p:cNvPr>
            <p:cNvSpPr txBox="1"/>
            <p:nvPr/>
          </p:nvSpPr>
          <p:spPr>
            <a:xfrm>
              <a:off x="6612466" y="2211401"/>
              <a:ext cx="902811" cy="369332"/>
            </a:xfrm>
            <a:prstGeom prst="rect">
              <a:avLst/>
            </a:prstGeom>
            <a:noFill/>
          </p:spPr>
          <p:txBody>
            <a:bodyPr wrap="none" rtlCol="0">
              <a:spAutoFit/>
            </a:bodyPr>
            <a:lstStyle/>
            <a:p>
              <a:r>
                <a:rPr lang="en-US" dirty="0">
                  <a:highlight>
                    <a:srgbClr val="C0C0C0"/>
                  </a:highlight>
                  <a:latin typeface="Times New Roman" panose="02020603050405020304" pitchFamily="18" charset="0"/>
                  <a:cs typeface="Times New Roman" panose="02020603050405020304" pitchFamily="18" charset="0"/>
                </a:rPr>
                <a:t>Identity</a:t>
              </a:r>
            </a:p>
          </p:txBody>
        </p:sp>
      </p:grpSp>
      <p:sp>
        <p:nvSpPr>
          <p:cNvPr id="15" name="Hộp Văn bản 14">
            <a:extLst>
              <a:ext uri="{FF2B5EF4-FFF2-40B4-BE49-F238E27FC236}">
                <a16:creationId xmlns:a16="http://schemas.microsoft.com/office/drawing/2014/main" id="{04079577-E2A2-4BC0-A83B-D8F6E4D06EE0}"/>
              </a:ext>
            </a:extLst>
          </p:cNvPr>
          <p:cNvSpPr txBox="1"/>
          <p:nvPr/>
        </p:nvSpPr>
        <p:spPr>
          <a:xfrm>
            <a:off x="962166" y="1605456"/>
            <a:ext cx="4799821" cy="523220"/>
          </a:xfrm>
          <a:prstGeom prst="rect">
            <a:avLst/>
          </a:prstGeom>
          <a:noFill/>
        </p:spPr>
        <p:txBody>
          <a:bodyPr wrap="square">
            <a:spAutoFit/>
          </a:bodyPr>
          <a:lstStyle/>
          <a:p>
            <a:r>
              <a:rPr lang="en-US" sz="1400" dirty="0">
                <a:solidFill>
                  <a:schemeClr val="accent1">
                    <a:lumMod val="50000"/>
                  </a:schemeClr>
                </a:solidFill>
                <a:latin typeface="Times New Roman" panose="02020603050405020304" pitchFamily="18" charset="0"/>
                <a:cs typeface="Times New Roman" panose="02020603050405020304" pitchFamily="18" charset="0"/>
              </a:rPr>
              <a:t>L: total number of possible intensity levels </a:t>
            </a:r>
          </a:p>
          <a:p>
            <a:r>
              <a:rPr lang="en-US" sz="1400" dirty="0">
                <a:solidFill>
                  <a:schemeClr val="accent1">
                    <a:lumMod val="50000"/>
                  </a:schemeClr>
                </a:solidFill>
                <a:latin typeface="Times New Roman" panose="02020603050405020304" pitchFamily="18" charset="0"/>
                <a:cs typeface="Times New Roman" panose="02020603050405020304" pitchFamily="18" charset="0"/>
              </a:rPr>
              <a:t>(for 8-bit images, L = 256, so levels range from 0 to 255)</a:t>
            </a:r>
          </a:p>
        </p:txBody>
      </p:sp>
      <p:sp>
        <p:nvSpPr>
          <p:cNvPr id="16" name="Hộp Văn bản 15">
            <a:extLst>
              <a:ext uri="{FF2B5EF4-FFF2-40B4-BE49-F238E27FC236}">
                <a16:creationId xmlns:a16="http://schemas.microsoft.com/office/drawing/2014/main" id="{0070EE9F-8D40-4575-8313-29BC76B044A9}"/>
              </a:ext>
            </a:extLst>
          </p:cNvPr>
          <p:cNvSpPr txBox="1"/>
          <p:nvPr/>
        </p:nvSpPr>
        <p:spPr>
          <a:xfrm>
            <a:off x="951072" y="2292520"/>
            <a:ext cx="4412306" cy="954107"/>
          </a:xfrm>
          <a:prstGeom prst="rect">
            <a:avLst/>
          </a:prstGeom>
          <a:noFill/>
        </p:spPr>
        <p:txBody>
          <a:bodyPr wrap="square" rtlCol="0">
            <a:spAutoFit/>
          </a:bodyPr>
          <a:lstStyle/>
          <a:p>
            <a:pPr indent="285750">
              <a:buFont typeface="Arial" panose="020B0604020202020204" pitchFamily="34" charset="0"/>
              <a:buChar char="•"/>
            </a:pPr>
            <a:r>
              <a:rPr lang="en-US" sz="1400" dirty="0">
                <a:solidFill>
                  <a:schemeClr val="accent1">
                    <a:lumMod val="50000"/>
                  </a:schemeClr>
                </a:solidFill>
                <a:latin typeface="Times New Roman" panose="02020603050405020304" pitchFamily="18" charset="0"/>
                <a:cs typeface="Times New Roman" panose="02020603050405020304" pitchFamily="18" charset="0"/>
              </a:rPr>
              <a:t>Medical imaging (e.g., mammograms) to reveal details not easily seen in the original image</a:t>
            </a:r>
          </a:p>
          <a:p>
            <a:pPr indent="285750">
              <a:buFont typeface="Arial" panose="020B0604020202020204" pitchFamily="34" charset="0"/>
              <a:buChar char="•"/>
            </a:pPr>
            <a:r>
              <a:rPr lang="en-US" sz="1400" dirty="0">
                <a:solidFill>
                  <a:schemeClr val="accent1">
                    <a:lumMod val="50000"/>
                  </a:schemeClr>
                </a:solidFill>
                <a:latin typeface="Times New Roman" panose="02020603050405020304" pitchFamily="18" charset="0"/>
                <a:cs typeface="Times New Roman" panose="02020603050405020304" pitchFamily="18" charset="0"/>
              </a:rPr>
              <a:t>Photographic negative conversion</a:t>
            </a:r>
          </a:p>
          <a:p>
            <a:pPr indent="285750">
              <a:buFont typeface="Arial" panose="020B0604020202020204" pitchFamily="34" charset="0"/>
              <a:buChar char="•"/>
            </a:pPr>
            <a:r>
              <a:rPr lang="en-US" sz="1400" dirty="0">
                <a:solidFill>
                  <a:schemeClr val="accent1">
                    <a:lumMod val="50000"/>
                  </a:schemeClr>
                </a:solidFill>
                <a:latin typeface="Times New Roman" panose="02020603050405020304" pitchFamily="18" charset="0"/>
                <a:cs typeface="Times New Roman" panose="02020603050405020304" pitchFamily="18" charset="0"/>
              </a:rPr>
              <a:t>Enhancing low-light images</a:t>
            </a:r>
          </a:p>
        </p:txBody>
      </p:sp>
      <p:grpSp>
        <p:nvGrpSpPr>
          <p:cNvPr id="17" name="Nhóm 16">
            <a:extLst>
              <a:ext uri="{FF2B5EF4-FFF2-40B4-BE49-F238E27FC236}">
                <a16:creationId xmlns:a16="http://schemas.microsoft.com/office/drawing/2014/main" id="{34EC2D63-0108-458C-A0D1-DE323AB0BB2B}"/>
              </a:ext>
            </a:extLst>
          </p:cNvPr>
          <p:cNvGrpSpPr/>
          <p:nvPr/>
        </p:nvGrpSpPr>
        <p:grpSpPr>
          <a:xfrm>
            <a:off x="6466896" y="1011590"/>
            <a:ext cx="4903260" cy="4939244"/>
            <a:chOff x="6044865" y="617007"/>
            <a:chExt cx="4903260" cy="4939244"/>
          </a:xfrm>
        </p:grpSpPr>
        <p:sp>
          <p:nvSpPr>
            <p:cNvPr id="18" name="Hình tự do: Hình 17">
              <a:extLst>
                <a:ext uri="{FF2B5EF4-FFF2-40B4-BE49-F238E27FC236}">
                  <a16:creationId xmlns:a16="http://schemas.microsoft.com/office/drawing/2014/main" id="{4169E0FC-39DE-49ED-A2A9-3861BD61E557}"/>
                </a:ext>
              </a:extLst>
            </p:cNvPr>
            <p:cNvSpPr/>
            <p:nvPr/>
          </p:nvSpPr>
          <p:spPr>
            <a:xfrm rot="5400000" flipH="1">
              <a:off x="6019464" y="642408"/>
              <a:ext cx="4902201" cy="4851399"/>
            </a:xfrm>
            <a:custGeom>
              <a:avLst/>
              <a:gdLst>
                <a:gd name="connsiteX0" fmla="*/ 0 w 4885267"/>
                <a:gd name="connsiteY0" fmla="*/ 4936067 h 4936067"/>
                <a:gd name="connsiteX1" fmla="*/ 364067 w 4885267"/>
                <a:gd name="connsiteY1" fmla="*/ 4902200 h 4936067"/>
                <a:gd name="connsiteX2" fmla="*/ 787400 w 4885267"/>
                <a:gd name="connsiteY2" fmla="*/ 4783667 h 4936067"/>
                <a:gd name="connsiteX3" fmla="*/ 1447800 w 4885267"/>
                <a:gd name="connsiteY3" fmla="*/ 4487333 h 4936067"/>
                <a:gd name="connsiteX4" fmla="*/ 2125133 w 4885267"/>
                <a:gd name="connsiteY4" fmla="*/ 3987800 h 4936067"/>
                <a:gd name="connsiteX5" fmla="*/ 2802467 w 4885267"/>
                <a:gd name="connsiteY5" fmla="*/ 3310467 h 4936067"/>
                <a:gd name="connsiteX6" fmla="*/ 3462867 w 4885267"/>
                <a:gd name="connsiteY6" fmla="*/ 2489200 h 4936067"/>
                <a:gd name="connsiteX7" fmla="*/ 4080933 w 4885267"/>
                <a:gd name="connsiteY7" fmla="*/ 1498600 h 4936067"/>
                <a:gd name="connsiteX8" fmla="*/ 4563533 w 4885267"/>
                <a:gd name="connsiteY8" fmla="*/ 618067 h 4936067"/>
                <a:gd name="connsiteX9" fmla="*/ 4885267 w 4885267"/>
                <a:gd name="connsiteY9" fmla="*/ 0 h 4936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5267" h="4936067">
                  <a:moveTo>
                    <a:pt x="0" y="4936067"/>
                  </a:moveTo>
                  <a:cubicBezTo>
                    <a:pt x="116417" y="4931833"/>
                    <a:pt x="232834" y="4927600"/>
                    <a:pt x="364067" y="4902200"/>
                  </a:cubicBezTo>
                  <a:cubicBezTo>
                    <a:pt x="495300" y="4876800"/>
                    <a:pt x="606778" y="4852811"/>
                    <a:pt x="787400" y="4783667"/>
                  </a:cubicBezTo>
                  <a:cubicBezTo>
                    <a:pt x="968022" y="4714523"/>
                    <a:pt x="1224845" y="4619977"/>
                    <a:pt x="1447800" y="4487333"/>
                  </a:cubicBezTo>
                  <a:cubicBezTo>
                    <a:pt x="1670755" y="4354689"/>
                    <a:pt x="1899355" y="4183944"/>
                    <a:pt x="2125133" y="3987800"/>
                  </a:cubicBezTo>
                  <a:cubicBezTo>
                    <a:pt x="2350911" y="3791656"/>
                    <a:pt x="2579511" y="3560234"/>
                    <a:pt x="2802467" y="3310467"/>
                  </a:cubicBezTo>
                  <a:cubicBezTo>
                    <a:pt x="3025423" y="3060700"/>
                    <a:pt x="3249789" y="2791178"/>
                    <a:pt x="3462867" y="2489200"/>
                  </a:cubicBezTo>
                  <a:cubicBezTo>
                    <a:pt x="3675945" y="2187222"/>
                    <a:pt x="3897489" y="1810455"/>
                    <a:pt x="4080933" y="1498600"/>
                  </a:cubicBezTo>
                  <a:cubicBezTo>
                    <a:pt x="4264377" y="1186745"/>
                    <a:pt x="4429477" y="867834"/>
                    <a:pt x="4563533" y="618067"/>
                  </a:cubicBezTo>
                  <a:cubicBezTo>
                    <a:pt x="4697589" y="368300"/>
                    <a:pt x="4791428" y="184150"/>
                    <a:pt x="4885267" y="0"/>
                  </a:cubicBezTo>
                </a:path>
              </a:pathLst>
            </a:cu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Hình tự do: Hình 18">
              <a:extLst>
                <a:ext uri="{FF2B5EF4-FFF2-40B4-BE49-F238E27FC236}">
                  <a16:creationId xmlns:a16="http://schemas.microsoft.com/office/drawing/2014/main" id="{BE6746FA-F71B-4FC5-84F4-01B0ADCD630D}"/>
                </a:ext>
              </a:extLst>
            </p:cNvPr>
            <p:cNvSpPr/>
            <p:nvPr/>
          </p:nvSpPr>
          <p:spPr>
            <a:xfrm>
              <a:off x="6062858" y="620184"/>
              <a:ext cx="4885267" cy="4936067"/>
            </a:xfrm>
            <a:custGeom>
              <a:avLst/>
              <a:gdLst>
                <a:gd name="connsiteX0" fmla="*/ 0 w 4885267"/>
                <a:gd name="connsiteY0" fmla="*/ 4936067 h 4936067"/>
                <a:gd name="connsiteX1" fmla="*/ 364067 w 4885267"/>
                <a:gd name="connsiteY1" fmla="*/ 4902200 h 4936067"/>
                <a:gd name="connsiteX2" fmla="*/ 787400 w 4885267"/>
                <a:gd name="connsiteY2" fmla="*/ 4783667 h 4936067"/>
                <a:gd name="connsiteX3" fmla="*/ 1447800 w 4885267"/>
                <a:gd name="connsiteY3" fmla="*/ 4487333 h 4936067"/>
                <a:gd name="connsiteX4" fmla="*/ 2125133 w 4885267"/>
                <a:gd name="connsiteY4" fmla="*/ 3987800 h 4936067"/>
                <a:gd name="connsiteX5" fmla="*/ 2802467 w 4885267"/>
                <a:gd name="connsiteY5" fmla="*/ 3310467 h 4936067"/>
                <a:gd name="connsiteX6" fmla="*/ 3462867 w 4885267"/>
                <a:gd name="connsiteY6" fmla="*/ 2489200 h 4936067"/>
                <a:gd name="connsiteX7" fmla="*/ 4080933 w 4885267"/>
                <a:gd name="connsiteY7" fmla="*/ 1498600 h 4936067"/>
                <a:gd name="connsiteX8" fmla="*/ 4563533 w 4885267"/>
                <a:gd name="connsiteY8" fmla="*/ 618067 h 4936067"/>
                <a:gd name="connsiteX9" fmla="*/ 4885267 w 4885267"/>
                <a:gd name="connsiteY9" fmla="*/ 0 h 4936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5267" h="4936067">
                  <a:moveTo>
                    <a:pt x="0" y="4936067"/>
                  </a:moveTo>
                  <a:cubicBezTo>
                    <a:pt x="116417" y="4931833"/>
                    <a:pt x="232834" y="4927600"/>
                    <a:pt x="364067" y="4902200"/>
                  </a:cubicBezTo>
                  <a:cubicBezTo>
                    <a:pt x="495300" y="4876800"/>
                    <a:pt x="606778" y="4852811"/>
                    <a:pt x="787400" y="4783667"/>
                  </a:cubicBezTo>
                  <a:cubicBezTo>
                    <a:pt x="968022" y="4714523"/>
                    <a:pt x="1224845" y="4619977"/>
                    <a:pt x="1447800" y="4487333"/>
                  </a:cubicBezTo>
                  <a:cubicBezTo>
                    <a:pt x="1670755" y="4354689"/>
                    <a:pt x="1899355" y="4183944"/>
                    <a:pt x="2125133" y="3987800"/>
                  </a:cubicBezTo>
                  <a:cubicBezTo>
                    <a:pt x="2350911" y="3791656"/>
                    <a:pt x="2579511" y="3560234"/>
                    <a:pt x="2802467" y="3310467"/>
                  </a:cubicBezTo>
                  <a:cubicBezTo>
                    <a:pt x="3025423" y="3060700"/>
                    <a:pt x="3249789" y="2791178"/>
                    <a:pt x="3462867" y="2489200"/>
                  </a:cubicBezTo>
                  <a:cubicBezTo>
                    <a:pt x="3675945" y="2187222"/>
                    <a:pt x="3897489" y="1810455"/>
                    <a:pt x="4080933" y="1498600"/>
                  </a:cubicBezTo>
                  <a:cubicBezTo>
                    <a:pt x="4264377" y="1186745"/>
                    <a:pt x="4429477" y="867834"/>
                    <a:pt x="4563533" y="618067"/>
                  </a:cubicBezTo>
                  <a:cubicBezTo>
                    <a:pt x="4697589" y="368300"/>
                    <a:pt x="4791428" y="184150"/>
                    <a:pt x="4885267" y="0"/>
                  </a:cubicBezTo>
                </a:path>
              </a:pathLst>
            </a:cu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Hộp Văn bản 19">
              <a:extLst>
                <a:ext uri="{FF2B5EF4-FFF2-40B4-BE49-F238E27FC236}">
                  <a16:creationId xmlns:a16="http://schemas.microsoft.com/office/drawing/2014/main" id="{0C8265C4-3C7C-461B-BE6D-2E5BBEBA22BB}"/>
                </a:ext>
              </a:extLst>
            </p:cNvPr>
            <p:cNvSpPr txBox="1"/>
            <p:nvPr/>
          </p:nvSpPr>
          <p:spPr>
            <a:xfrm>
              <a:off x="8603858" y="1375966"/>
              <a:ext cx="909223" cy="369332"/>
            </a:xfrm>
            <a:prstGeom prst="rect">
              <a:avLst/>
            </a:prstGeom>
            <a:noFill/>
          </p:spPr>
          <p:txBody>
            <a:bodyPr wrap="none" rtlCol="0">
              <a:spAutoFit/>
            </a:bodyPr>
            <a:lstStyle/>
            <a:p>
              <a:r>
                <a:rPr lang="en-US" i="1" dirty="0">
                  <a:highlight>
                    <a:srgbClr val="C0C0C0"/>
                  </a:highlight>
                  <a:latin typeface="Times New Roman" panose="02020603050405020304" pitchFamily="18" charset="0"/>
                  <a:cs typeface="Times New Roman" panose="02020603050405020304" pitchFamily="18" charset="0"/>
                </a:rPr>
                <a:t>n</a:t>
              </a:r>
              <a:r>
                <a:rPr lang="en-US" dirty="0">
                  <a:highlight>
                    <a:srgbClr val="C0C0C0"/>
                  </a:highlight>
                  <a:latin typeface="Times New Roman" panose="02020603050405020304" pitchFamily="18" charset="0"/>
                  <a:cs typeface="Times New Roman" panose="02020603050405020304" pitchFamily="18" charset="0"/>
                </a:rPr>
                <a:t>th root</a:t>
              </a:r>
            </a:p>
          </p:txBody>
        </p:sp>
        <p:sp>
          <p:nvSpPr>
            <p:cNvPr id="21" name="Hộp Văn bản 20">
              <a:extLst>
                <a:ext uri="{FF2B5EF4-FFF2-40B4-BE49-F238E27FC236}">
                  <a16:creationId xmlns:a16="http://schemas.microsoft.com/office/drawing/2014/main" id="{D18DAE0D-6707-46A6-A30D-F6E23F30ED5C}"/>
                </a:ext>
              </a:extLst>
            </p:cNvPr>
            <p:cNvSpPr txBox="1"/>
            <p:nvPr/>
          </p:nvSpPr>
          <p:spPr>
            <a:xfrm>
              <a:off x="9354504" y="2528770"/>
              <a:ext cx="1114408" cy="369332"/>
            </a:xfrm>
            <a:prstGeom prst="rect">
              <a:avLst/>
            </a:prstGeom>
            <a:noFill/>
          </p:spPr>
          <p:txBody>
            <a:bodyPr wrap="none" rtlCol="0">
              <a:spAutoFit/>
            </a:bodyPr>
            <a:lstStyle/>
            <a:p>
              <a:r>
                <a:rPr lang="en-US" i="1" dirty="0">
                  <a:highlight>
                    <a:srgbClr val="C0C0C0"/>
                  </a:highlight>
                  <a:latin typeface="Times New Roman" panose="02020603050405020304" pitchFamily="18" charset="0"/>
                  <a:cs typeface="Times New Roman" panose="02020603050405020304" pitchFamily="18" charset="0"/>
                </a:rPr>
                <a:t>n</a:t>
              </a:r>
              <a:r>
                <a:rPr lang="en-US" dirty="0">
                  <a:highlight>
                    <a:srgbClr val="C0C0C0"/>
                  </a:highlight>
                  <a:latin typeface="Times New Roman" panose="02020603050405020304" pitchFamily="18" charset="0"/>
                  <a:cs typeface="Times New Roman" panose="02020603050405020304" pitchFamily="18" charset="0"/>
                </a:rPr>
                <a:t>th power</a:t>
              </a:r>
            </a:p>
          </p:txBody>
        </p:sp>
      </p:grpSp>
      <p:grpSp>
        <p:nvGrpSpPr>
          <p:cNvPr id="22" name="Nhóm 21">
            <a:extLst>
              <a:ext uri="{FF2B5EF4-FFF2-40B4-BE49-F238E27FC236}">
                <a16:creationId xmlns:a16="http://schemas.microsoft.com/office/drawing/2014/main" id="{AF70314A-DEEE-4D5F-9C57-7545C715DEEE}"/>
              </a:ext>
            </a:extLst>
          </p:cNvPr>
          <p:cNvGrpSpPr/>
          <p:nvPr/>
        </p:nvGrpSpPr>
        <p:grpSpPr>
          <a:xfrm>
            <a:off x="856612" y="773017"/>
            <a:ext cx="4905375" cy="3576499"/>
            <a:chOff x="434581" y="400697"/>
            <a:chExt cx="4905375" cy="3576499"/>
          </a:xfrm>
        </p:grpSpPr>
        <p:sp>
          <p:nvSpPr>
            <p:cNvPr id="23" name="Hình chữ nhật 22">
              <a:extLst>
                <a:ext uri="{FF2B5EF4-FFF2-40B4-BE49-F238E27FC236}">
                  <a16:creationId xmlns:a16="http://schemas.microsoft.com/office/drawing/2014/main" id="{1955AA02-A805-4D0F-9DE2-A1B87123A6CF}"/>
                </a:ext>
              </a:extLst>
            </p:cNvPr>
            <p:cNvSpPr/>
            <p:nvPr/>
          </p:nvSpPr>
          <p:spPr>
            <a:xfrm>
              <a:off x="434581" y="400697"/>
              <a:ext cx="4412306" cy="3576499"/>
            </a:xfrm>
            <a:prstGeom prst="rect">
              <a:avLst/>
            </a:prstGeom>
            <a:solidFill>
              <a:schemeClr val="accent3">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4" name="Hộp Văn bản 23">
              <a:extLst>
                <a:ext uri="{FF2B5EF4-FFF2-40B4-BE49-F238E27FC236}">
                  <a16:creationId xmlns:a16="http://schemas.microsoft.com/office/drawing/2014/main" id="{17FEDDDB-40B7-4D1B-B3AA-F738F4DBA94B}"/>
                </a:ext>
              </a:extLst>
            </p:cNvPr>
            <p:cNvSpPr txBox="1"/>
            <p:nvPr/>
          </p:nvSpPr>
          <p:spPr>
            <a:xfrm>
              <a:off x="540135" y="400698"/>
              <a:ext cx="3840026" cy="923330"/>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Power – Law (Gamma) Transformation</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25" name="Hộp Văn bản 24">
              <a:extLst>
                <a:ext uri="{FF2B5EF4-FFF2-40B4-BE49-F238E27FC236}">
                  <a16:creationId xmlns:a16="http://schemas.microsoft.com/office/drawing/2014/main" id="{CF2BC80F-FD3F-4365-A51B-457B4F7DBB2B}"/>
                </a:ext>
              </a:extLst>
            </p:cNvPr>
            <p:cNvSpPr txBox="1"/>
            <p:nvPr/>
          </p:nvSpPr>
          <p:spPr>
            <a:xfrm>
              <a:off x="540135" y="1210873"/>
              <a:ext cx="4799821" cy="738664"/>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c: a constant</a:t>
              </a:r>
            </a:p>
            <a:p>
              <a:r>
                <a:rPr lang="en-US" sz="1400" dirty="0">
                  <a:latin typeface="Times New Roman" panose="02020603050405020304" pitchFamily="18" charset="0"/>
                  <a:cs typeface="Times New Roman" panose="02020603050405020304" pitchFamily="18" charset="0"/>
                </a:rPr>
                <a:t>𝛾 : gamma value</a:t>
              </a:r>
            </a:p>
            <a:p>
              <a:endParaRPr lang="en-US" sz="1400" dirty="0">
                <a:latin typeface="Times New Roman" panose="02020603050405020304" pitchFamily="18" charset="0"/>
                <a:cs typeface="Times New Roman" panose="02020603050405020304" pitchFamily="18" charset="0"/>
              </a:endParaRPr>
            </a:p>
          </p:txBody>
        </p:sp>
        <p:graphicFrame>
          <p:nvGraphicFramePr>
            <p:cNvPr id="26" name="Đối tượng 25">
              <a:extLst>
                <a:ext uri="{FF2B5EF4-FFF2-40B4-BE49-F238E27FC236}">
                  <a16:creationId xmlns:a16="http://schemas.microsoft.com/office/drawing/2014/main" id="{FF283412-4F8C-47E5-B0E7-8578DB360B85}"/>
                </a:ext>
              </a:extLst>
            </p:cNvPr>
            <p:cNvGraphicFramePr>
              <a:graphicFrameLocks noChangeAspect="1"/>
            </p:cNvGraphicFramePr>
            <p:nvPr>
              <p:extLst>
                <p:ext uri="{D42A27DB-BD31-4B8C-83A1-F6EECF244321}">
                  <p14:modId xmlns:p14="http://schemas.microsoft.com/office/powerpoint/2010/main" val="1759727840"/>
                </p:ext>
              </p:extLst>
            </p:nvPr>
          </p:nvGraphicFramePr>
          <p:xfrm>
            <a:off x="631612" y="723863"/>
            <a:ext cx="1237553" cy="469813"/>
          </p:xfrm>
          <a:graphic>
            <a:graphicData uri="http://schemas.openxmlformats.org/presentationml/2006/ole">
              <mc:AlternateContent xmlns:mc="http://schemas.openxmlformats.org/markup-compatibility/2006">
                <mc:Choice xmlns:v="urn:schemas-microsoft-com:vml" Requires="v">
                  <p:oleObj spid="_x0000_s1227" name="Equation" r:id="rId5" imgW="513938" imgH="196009" progId="Equation.DSMT4">
                    <p:embed/>
                  </p:oleObj>
                </mc:Choice>
                <mc:Fallback>
                  <p:oleObj name="Equation" r:id="rId5" imgW="513938" imgH="196009" progId="Equation.DSMT4">
                    <p:embed/>
                    <p:pic>
                      <p:nvPicPr>
                        <p:cNvPr id="30" name="Đối tượng 29">
                          <a:extLst>
                            <a:ext uri="{FF2B5EF4-FFF2-40B4-BE49-F238E27FC236}">
                              <a16:creationId xmlns:a16="http://schemas.microsoft.com/office/drawing/2014/main" id="{3A6089A3-16B0-4ED5-B8F8-743B119DFB89}"/>
                            </a:ext>
                          </a:extLst>
                        </p:cNvPr>
                        <p:cNvPicPr/>
                        <p:nvPr/>
                      </p:nvPicPr>
                      <p:blipFill>
                        <a:blip r:embed="rId6"/>
                        <a:stretch>
                          <a:fillRect/>
                        </a:stretch>
                      </p:blipFill>
                      <p:spPr>
                        <a:xfrm>
                          <a:off x="631612" y="723863"/>
                          <a:ext cx="1237553" cy="469813"/>
                        </a:xfrm>
                        <a:prstGeom prst="rect">
                          <a:avLst/>
                        </a:prstGeom>
                      </p:spPr>
                    </p:pic>
                  </p:oleObj>
                </mc:Fallback>
              </mc:AlternateContent>
            </a:graphicData>
          </a:graphic>
        </p:graphicFrame>
      </p:grpSp>
      <p:sp>
        <p:nvSpPr>
          <p:cNvPr id="27" name="Hộp Văn bản 26">
            <a:extLst>
              <a:ext uri="{FF2B5EF4-FFF2-40B4-BE49-F238E27FC236}">
                <a16:creationId xmlns:a16="http://schemas.microsoft.com/office/drawing/2014/main" id="{05CE91B3-8BD1-4DBE-A78E-F8A6232EF982}"/>
              </a:ext>
            </a:extLst>
          </p:cNvPr>
          <p:cNvSpPr txBox="1"/>
          <p:nvPr/>
        </p:nvSpPr>
        <p:spPr>
          <a:xfrm>
            <a:off x="951072" y="2292520"/>
            <a:ext cx="4412306" cy="738664"/>
          </a:xfrm>
          <a:prstGeom prst="rect">
            <a:avLst/>
          </a:prstGeom>
          <a:noFill/>
        </p:spPr>
        <p:txBody>
          <a:bodyPr wrap="square" rtlCol="0">
            <a:spAutoFit/>
          </a:bodyPr>
          <a:lstStyle/>
          <a:p>
            <a:pPr marL="114300" indent="-11430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If 𝛾 = 1 : behaves like the identity transformation</a:t>
            </a:r>
          </a:p>
          <a:p>
            <a:pPr marL="114300" indent="-11430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If 𝛾 &lt; 1: expands dark input values (brightens the image)</a:t>
            </a:r>
          </a:p>
          <a:p>
            <a:pPr marL="114300" indent="-11430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If 𝛾 &gt; 1: compresses dark values (darkens the image)</a:t>
            </a:r>
          </a:p>
        </p:txBody>
      </p:sp>
      <p:sp>
        <p:nvSpPr>
          <p:cNvPr id="35" name="Hộp Văn bản 34">
            <a:extLst>
              <a:ext uri="{FF2B5EF4-FFF2-40B4-BE49-F238E27FC236}">
                <a16:creationId xmlns:a16="http://schemas.microsoft.com/office/drawing/2014/main" id="{686A2412-4680-43EF-9F29-2070DE80B922}"/>
              </a:ext>
            </a:extLst>
          </p:cNvPr>
          <p:cNvSpPr txBox="1"/>
          <p:nvPr/>
        </p:nvSpPr>
        <p:spPr>
          <a:xfrm>
            <a:off x="681383" y="3203330"/>
            <a:ext cx="4623382" cy="738664"/>
          </a:xfrm>
          <a:prstGeom prst="rect">
            <a:avLst/>
          </a:prstGeom>
          <a:noFill/>
        </p:spPr>
        <p:txBody>
          <a:bodyPr wrap="square" rtlCol="0">
            <a:spAutoFit/>
          </a:bodyPr>
          <a:lstStyle/>
          <a:p>
            <a:pPr marL="285750" indent="-169863">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Gamma correction in monitors (e.g., CRTs with γ ≈ 2.2)</a:t>
            </a:r>
          </a:p>
          <a:p>
            <a:pPr marL="285750" indent="-169863">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Image enhancement for different lighting conditions</a:t>
            </a:r>
          </a:p>
          <a:p>
            <a:pPr marL="285750" indent="-169863">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Pre-processing before feature extraction or segmentation</a:t>
            </a:r>
          </a:p>
        </p:txBody>
      </p:sp>
      <p:grpSp>
        <p:nvGrpSpPr>
          <p:cNvPr id="56" name="Nhóm 55">
            <a:extLst>
              <a:ext uri="{FF2B5EF4-FFF2-40B4-BE49-F238E27FC236}">
                <a16:creationId xmlns:a16="http://schemas.microsoft.com/office/drawing/2014/main" id="{EBE6E1D4-1E0C-4F44-9602-1B9F85C3F15F}"/>
              </a:ext>
            </a:extLst>
          </p:cNvPr>
          <p:cNvGrpSpPr/>
          <p:nvPr/>
        </p:nvGrpSpPr>
        <p:grpSpPr>
          <a:xfrm>
            <a:off x="6430945" y="2846518"/>
            <a:ext cx="1457012" cy="3102199"/>
            <a:chOff x="6430945" y="2846518"/>
            <a:chExt cx="1457012" cy="3102199"/>
          </a:xfrm>
        </p:grpSpPr>
        <p:cxnSp>
          <p:nvCxnSpPr>
            <p:cNvPr id="30" name="Đường nối Thẳng 29">
              <a:extLst>
                <a:ext uri="{FF2B5EF4-FFF2-40B4-BE49-F238E27FC236}">
                  <a16:creationId xmlns:a16="http://schemas.microsoft.com/office/drawing/2014/main" id="{079922DA-647A-4D65-9B58-201352FB5C06}"/>
                </a:ext>
              </a:extLst>
            </p:cNvPr>
            <p:cNvCxnSpPr>
              <a:cxnSpLocks/>
            </p:cNvCxnSpPr>
            <p:nvPr/>
          </p:nvCxnSpPr>
          <p:spPr>
            <a:xfrm flipH="1">
              <a:off x="6430945" y="4514407"/>
              <a:ext cx="1457012"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55" name="Nhóm 54">
              <a:extLst>
                <a:ext uri="{FF2B5EF4-FFF2-40B4-BE49-F238E27FC236}">
                  <a16:creationId xmlns:a16="http://schemas.microsoft.com/office/drawing/2014/main" id="{159D4334-F625-4F87-BE64-96CB6B327454}"/>
                </a:ext>
              </a:extLst>
            </p:cNvPr>
            <p:cNvGrpSpPr/>
            <p:nvPr/>
          </p:nvGrpSpPr>
          <p:grpSpPr>
            <a:xfrm>
              <a:off x="6448906" y="2846518"/>
              <a:ext cx="1439050" cy="3102199"/>
              <a:chOff x="6448906" y="2846518"/>
              <a:chExt cx="1439050" cy="3102199"/>
            </a:xfrm>
          </p:grpSpPr>
          <p:cxnSp>
            <p:nvCxnSpPr>
              <p:cNvPr id="28" name="Đường nối Thẳng 27">
                <a:extLst>
                  <a:ext uri="{FF2B5EF4-FFF2-40B4-BE49-F238E27FC236}">
                    <a16:creationId xmlns:a16="http://schemas.microsoft.com/office/drawing/2014/main" id="{253158BF-BAC6-43A9-A94D-C396319ABFE8}"/>
                  </a:ext>
                </a:extLst>
              </p:cNvPr>
              <p:cNvCxnSpPr/>
              <p:nvPr/>
            </p:nvCxnSpPr>
            <p:spPr>
              <a:xfrm>
                <a:off x="7887956" y="3246627"/>
                <a:ext cx="0" cy="270209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9" name="Đường nối Thẳng 28">
                <a:extLst>
                  <a:ext uri="{FF2B5EF4-FFF2-40B4-BE49-F238E27FC236}">
                    <a16:creationId xmlns:a16="http://schemas.microsoft.com/office/drawing/2014/main" id="{A0B440C7-2B30-482E-9F8A-30DD9DD5F04E}"/>
                  </a:ext>
                </a:extLst>
              </p:cNvPr>
              <p:cNvCxnSpPr/>
              <p:nvPr/>
            </p:nvCxnSpPr>
            <p:spPr>
              <a:xfrm flipH="1">
                <a:off x="6448906" y="3246627"/>
                <a:ext cx="1429002"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1" name="Đường nối Thẳng 30">
                <a:extLst>
                  <a:ext uri="{FF2B5EF4-FFF2-40B4-BE49-F238E27FC236}">
                    <a16:creationId xmlns:a16="http://schemas.microsoft.com/office/drawing/2014/main" id="{CDCB252C-A0A6-4F96-BCF7-0FA1FBA0F78F}"/>
                  </a:ext>
                </a:extLst>
              </p:cNvPr>
              <p:cNvCxnSpPr>
                <a:cxnSpLocks/>
              </p:cNvCxnSpPr>
              <p:nvPr/>
            </p:nvCxnSpPr>
            <p:spPr>
              <a:xfrm flipH="1">
                <a:off x="6448907" y="5539339"/>
                <a:ext cx="1429001"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2" name="Hộp Văn bản 31">
                <a:extLst>
                  <a:ext uri="{FF2B5EF4-FFF2-40B4-BE49-F238E27FC236}">
                    <a16:creationId xmlns:a16="http://schemas.microsoft.com/office/drawing/2014/main" id="{DB2DDF2A-B608-4577-800C-682DB1B76970}"/>
                  </a:ext>
                </a:extLst>
              </p:cNvPr>
              <p:cNvSpPr txBox="1"/>
              <p:nvPr/>
            </p:nvSpPr>
            <p:spPr>
              <a:xfrm>
                <a:off x="6889733" y="2846518"/>
                <a:ext cx="724445" cy="369332"/>
              </a:xfrm>
              <a:prstGeom prst="rect">
                <a:avLst/>
              </a:prstGeom>
              <a:noFill/>
            </p:spPr>
            <p:txBody>
              <a:bodyPr wrap="square">
                <a:spAutoFit/>
              </a:bodyPr>
              <a:lstStyle/>
              <a:p>
                <a:r>
                  <a:rPr lang="en-US" sz="1800" dirty="0">
                    <a:solidFill>
                      <a:srgbClr val="FF0000"/>
                    </a:solidFill>
                    <a:latin typeface="Times New Roman" panose="02020603050405020304" pitchFamily="18" charset="0"/>
                    <a:cs typeface="Times New Roman" panose="02020603050405020304" pitchFamily="18" charset="0"/>
                  </a:rPr>
                  <a:t>𝛾 &lt; 1</a:t>
                </a:r>
                <a:endParaRPr lang="en-US" dirty="0">
                  <a:solidFill>
                    <a:srgbClr val="FF0000"/>
                  </a:solidFill>
                </a:endParaRPr>
              </a:p>
            </p:txBody>
          </p:sp>
          <p:sp>
            <p:nvSpPr>
              <p:cNvPr id="33" name="Hộp Văn bản 32">
                <a:extLst>
                  <a:ext uri="{FF2B5EF4-FFF2-40B4-BE49-F238E27FC236}">
                    <a16:creationId xmlns:a16="http://schemas.microsoft.com/office/drawing/2014/main" id="{DB04109A-A88C-4302-97D1-D1B3CE4E3B58}"/>
                  </a:ext>
                </a:extLst>
              </p:cNvPr>
              <p:cNvSpPr txBox="1"/>
              <p:nvPr/>
            </p:nvSpPr>
            <p:spPr>
              <a:xfrm>
                <a:off x="6814039" y="5478488"/>
                <a:ext cx="690824" cy="369332"/>
              </a:xfrm>
              <a:prstGeom prst="rect">
                <a:avLst/>
              </a:prstGeom>
              <a:noFill/>
            </p:spPr>
            <p:txBody>
              <a:bodyPr wrap="square">
                <a:spAutoFit/>
              </a:bodyPr>
              <a:lstStyle/>
              <a:p>
                <a:r>
                  <a:rPr lang="en-US" sz="1800" dirty="0">
                    <a:solidFill>
                      <a:srgbClr val="FF0000"/>
                    </a:solidFill>
                    <a:latin typeface="Times New Roman" panose="02020603050405020304" pitchFamily="18" charset="0"/>
                    <a:cs typeface="Times New Roman" panose="02020603050405020304" pitchFamily="18" charset="0"/>
                  </a:rPr>
                  <a:t>𝛾 &gt; 1</a:t>
                </a:r>
                <a:endParaRPr lang="en-US" dirty="0">
                  <a:solidFill>
                    <a:srgbClr val="FF0000"/>
                  </a:solidFill>
                </a:endParaRPr>
              </a:p>
            </p:txBody>
          </p:sp>
          <p:sp>
            <p:nvSpPr>
              <p:cNvPr id="34" name="Hộp Văn bản 33">
                <a:extLst>
                  <a:ext uri="{FF2B5EF4-FFF2-40B4-BE49-F238E27FC236}">
                    <a16:creationId xmlns:a16="http://schemas.microsoft.com/office/drawing/2014/main" id="{B4E8E8E9-149E-4472-8DF8-179D91B0D735}"/>
                  </a:ext>
                </a:extLst>
              </p:cNvPr>
              <p:cNvSpPr txBox="1"/>
              <p:nvPr/>
            </p:nvSpPr>
            <p:spPr>
              <a:xfrm>
                <a:off x="7106848" y="4179930"/>
                <a:ext cx="700872" cy="369332"/>
              </a:xfrm>
              <a:prstGeom prst="rect">
                <a:avLst/>
              </a:prstGeom>
              <a:noFill/>
            </p:spPr>
            <p:txBody>
              <a:bodyPr wrap="square">
                <a:spAutoFit/>
              </a:bodyPr>
              <a:lstStyle/>
              <a:p>
                <a:r>
                  <a:rPr lang="en-US" sz="1800" dirty="0">
                    <a:solidFill>
                      <a:srgbClr val="FF0000"/>
                    </a:solidFill>
                    <a:latin typeface="Times New Roman" panose="02020603050405020304" pitchFamily="18" charset="0"/>
                    <a:cs typeface="Times New Roman" panose="02020603050405020304" pitchFamily="18" charset="0"/>
                  </a:rPr>
                  <a:t>𝛾 = 1</a:t>
                </a:r>
                <a:endParaRPr lang="en-US" dirty="0">
                  <a:solidFill>
                    <a:srgbClr val="FF0000"/>
                  </a:solidFill>
                </a:endParaRPr>
              </a:p>
            </p:txBody>
          </p:sp>
        </p:grpSp>
      </p:grpSp>
      <p:grpSp>
        <p:nvGrpSpPr>
          <p:cNvPr id="162" name="Nhóm 161">
            <a:extLst>
              <a:ext uri="{FF2B5EF4-FFF2-40B4-BE49-F238E27FC236}">
                <a16:creationId xmlns:a16="http://schemas.microsoft.com/office/drawing/2014/main" id="{7FF1A9CA-FCB7-4F97-BDA7-8BDC6C8804AF}"/>
              </a:ext>
            </a:extLst>
          </p:cNvPr>
          <p:cNvGrpSpPr/>
          <p:nvPr/>
        </p:nvGrpSpPr>
        <p:grpSpPr>
          <a:xfrm>
            <a:off x="6448905" y="2128676"/>
            <a:ext cx="2948056" cy="3866099"/>
            <a:chOff x="6448905" y="2128676"/>
            <a:chExt cx="2948056" cy="3866099"/>
          </a:xfrm>
        </p:grpSpPr>
        <p:grpSp>
          <p:nvGrpSpPr>
            <p:cNvPr id="163" name="Nhóm 162">
              <a:extLst>
                <a:ext uri="{FF2B5EF4-FFF2-40B4-BE49-F238E27FC236}">
                  <a16:creationId xmlns:a16="http://schemas.microsoft.com/office/drawing/2014/main" id="{DB3A31DF-AAA7-4E0C-A88C-D4C20A1C6E6F}"/>
                </a:ext>
              </a:extLst>
            </p:cNvPr>
            <p:cNvGrpSpPr/>
            <p:nvPr/>
          </p:nvGrpSpPr>
          <p:grpSpPr>
            <a:xfrm>
              <a:off x="6448905" y="2128676"/>
              <a:ext cx="2948056" cy="3866099"/>
              <a:chOff x="6448905" y="2128676"/>
              <a:chExt cx="2948056" cy="3866099"/>
            </a:xfrm>
          </p:grpSpPr>
          <p:cxnSp>
            <p:nvCxnSpPr>
              <p:cNvPr id="165" name="Đường nối Thẳng 164">
                <a:extLst>
                  <a:ext uri="{FF2B5EF4-FFF2-40B4-BE49-F238E27FC236}">
                    <a16:creationId xmlns:a16="http://schemas.microsoft.com/office/drawing/2014/main" id="{90D7DA77-7397-4AFF-A349-81B898A103AD}"/>
                  </a:ext>
                </a:extLst>
              </p:cNvPr>
              <p:cNvCxnSpPr>
                <a:cxnSpLocks/>
              </p:cNvCxnSpPr>
              <p:nvPr/>
            </p:nvCxnSpPr>
            <p:spPr>
              <a:xfrm flipH="1">
                <a:off x="6448906" y="4405626"/>
                <a:ext cx="512103"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166" name="Nhóm 165">
                <a:extLst>
                  <a:ext uri="{FF2B5EF4-FFF2-40B4-BE49-F238E27FC236}">
                    <a16:creationId xmlns:a16="http://schemas.microsoft.com/office/drawing/2014/main" id="{4540BA9E-FAB2-4548-8DEF-804E9E2FD190}"/>
                  </a:ext>
                </a:extLst>
              </p:cNvPr>
              <p:cNvGrpSpPr/>
              <p:nvPr/>
            </p:nvGrpSpPr>
            <p:grpSpPr>
              <a:xfrm>
                <a:off x="6448905" y="2128676"/>
                <a:ext cx="2948056" cy="3866099"/>
                <a:chOff x="6448905" y="2128676"/>
                <a:chExt cx="2948056" cy="3866099"/>
              </a:xfrm>
            </p:grpSpPr>
            <p:cxnSp>
              <p:nvCxnSpPr>
                <p:cNvPr id="168" name="Đường nối Thẳng 167">
                  <a:extLst>
                    <a:ext uri="{FF2B5EF4-FFF2-40B4-BE49-F238E27FC236}">
                      <a16:creationId xmlns:a16="http://schemas.microsoft.com/office/drawing/2014/main" id="{11EEA6A2-E98D-4B56-AB6F-FE2785B01F85}"/>
                    </a:ext>
                  </a:extLst>
                </p:cNvPr>
                <p:cNvCxnSpPr>
                  <a:cxnSpLocks/>
                </p:cNvCxnSpPr>
                <p:nvPr/>
              </p:nvCxnSpPr>
              <p:spPr>
                <a:xfrm>
                  <a:off x="6961009" y="4401162"/>
                  <a:ext cx="0" cy="1593613"/>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169" name="Nhóm 168">
                  <a:extLst>
                    <a:ext uri="{FF2B5EF4-FFF2-40B4-BE49-F238E27FC236}">
                      <a16:creationId xmlns:a16="http://schemas.microsoft.com/office/drawing/2014/main" id="{E1D5E2BA-19C4-4E3E-8F4B-25F01F0F5643}"/>
                    </a:ext>
                  </a:extLst>
                </p:cNvPr>
                <p:cNvGrpSpPr/>
                <p:nvPr/>
              </p:nvGrpSpPr>
              <p:grpSpPr>
                <a:xfrm>
                  <a:off x="6448905" y="2128676"/>
                  <a:ext cx="2948056" cy="3866099"/>
                  <a:chOff x="6448905" y="2128676"/>
                  <a:chExt cx="2948056" cy="3866099"/>
                </a:xfrm>
              </p:grpSpPr>
              <p:cxnSp>
                <p:nvCxnSpPr>
                  <p:cNvPr id="171" name="Đường nối Thẳng 170">
                    <a:extLst>
                      <a:ext uri="{FF2B5EF4-FFF2-40B4-BE49-F238E27FC236}">
                        <a16:creationId xmlns:a16="http://schemas.microsoft.com/office/drawing/2014/main" id="{2153F908-9673-4107-9577-18BFEEB487BA}"/>
                      </a:ext>
                    </a:extLst>
                  </p:cNvPr>
                  <p:cNvCxnSpPr>
                    <a:cxnSpLocks/>
                  </p:cNvCxnSpPr>
                  <p:nvPr/>
                </p:nvCxnSpPr>
                <p:spPr>
                  <a:xfrm flipH="1">
                    <a:off x="6448906" y="3429000"/>
                    <a:ext cx="1293068"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2" name="Đường nối Thẳng 171">
                    <a:extLst>
                      <a:ext uri="{FF2B5EF4-FFF2-40B4-BE49-F238E27FC236}">
                        <a16:creationId xmlns:a16="http://schemas.microsoft.com/office/drawing/2014/main" id="{733228EE-86D9-4EE7-9CB0-8C64635971C1}"/>
                      </a:ext>
                    </a:extLst>
                  </p:cNvPr>
                  <p:cNvCxnSpPr>
                    <a:cxnSpLocks/>
                  </p:cNvCxnSpPr>
                  <p:nvPr/>
                </p:nvCxnSpPr>
                <p:spPr>
                  <a:xfrm>
                    <a:off x="7744398" y="3429000"/>
                    <a:ext cx="0" cy="2565775"/>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3" name="Đường nối Thẳng 172">
                    <a:extLst>
                      <a:ext uri="{FF2B5EF4-FFF2-40B4-BE49-F238E27FC236}">
                        <a16:creationId xmlns:a16="http://schemas.microsoft.com/office/drawing/2014/main" id="{D08B3E63-EC58-47F5-83D6-43E804961C96}"/>
                      </a:ext>
                    </a:extLst>
                  </p:cNvPr>
                  <p:cNvCxnSpPr>
                    <a:cxnSpLocks/>
                  </p:cNvCxnSpPr>
                  <p:nvPr/>
                </p:nvCxnSpPr>
                <p:spPr>
                  <a:xfrm flipH="1">
                    <a:off x="6448906" y="5438898"/>
                    <a:ext cx="512103" cy="0"/>
                  </a:xfrm>
                  <a:prstGeom prst="line">
                    <a:avLst/>
                  </a:prstGeom>
                  <a:ln w="19050">
                    <a:solidFill>
                      <a:srgbClr val="4A7EBB"/>
                    </a:solidFill>
                    <a:prstDash val="dash"/>
                  </a:ln>
                </p:spPr>
                <p:style>
                  <a:lnRef idx="1">
                    <a:schemeClr val="accent1"/>
                  </a:lnRef>
                  <a:fillRef idx="0">
                    <a:schemeClr val="accent1"/>
                  </a:fillRef>
                  <a:effectRef idx="0">
                    <a:schemeClr val="accent1"/>
                  </a:effectRef>
                  <a:fontRef idx="minor">
                    <a:schemeClr val="tx1"/>
                  </a:fontRef>
                </p:style>
              </p:cxnSp>
              <p:cxnSp>
                <p:nvCxnSpPr>
                  <p:cNvPr id="174" name="Đường nối Thẳng 173">
                    <a:extLst>
                      <a:ext uri="{FF2B5EF4-FFF2-40B4-BE49-F238E27FC236}">
                        <a16:creationId xmlns:a16="http://schemas.microsoft.com/office/drawing/2014/main" id="{36B9BF2C-303B-4B42-B44C-AA771E044A8F}"/>
                      </a:ext>
                    </a:extLst>
                  </p:cNvPr>
                  <p:cNvCxnSpPr>
                    <a:cxnSpLocks/>
                  </p:cNvCxnSpPr>
                  <p:nvPr/>
                </p:nvCxnSpPr>
                <p:spPr>
                  <a:xfrm flipH="1">
                    <a:off x="6448905" y="4663440"/>
                    <a:ext cx="1293068" cy="0"/>
                  </a:xfrm>
                  <a:prstGeom prst="line">
                    <a:avLst/>
                  </a:prstGeom>
                  <a:ln w="19050">
                    <a:solidFill>
                      <a:srgbClr val="4A7EBB"/>
                    </a:solidFill>
                    <a:prstDash val="dash"/>
                  </a:ln>
                </p:spPr>
                <p:style>
                  <a:lnRef idx="1">
                    <a:schemeClr val="accent1"/>
                  </a:lnRef>
                  <a:fillRef idx="0">
                    <a:schemeClr val="accent1"/>
                  </a:fillRef>
                  <a:effectRef idx="0">
                    <a:schemeClr val="accent1"/>
                  </a:effectRef>
                  <a:fontRef idx="minor">
                    <a:schemeClr val="tx1"/>
                  </a:fontRef>
                </p:style>
              </p:cxnSp>
              <p:cxnSp>
                <p:nvCxnSpPr>
                  <p:cNvPr id="175" name="Đường nối Thẳng 174">
                    <a:extLst>
                      <a:ext uri="{FF2B5EF4-FFF2-40B4-BE49-F238E27FC236}">
                        <a16:creationId xmlns:a16="http://schemas.microsoft.com/office/drawing/2014/main" id="{19C64B83-35F0-4F3E-9217-CA8AED68BD9E}"/>
                      </a:ext>
                    </a:extLst>
                  </p:cNvPr>
                  <p:cNvCxnSpPr/>
                  <p:nvPr/>
                </p:nvCxnSpPr>
                <p:spPr>
                  <a:xfrm>
                    <a:off x="6448906" y="3429000"/>
                    <a:ext cx="0" cy="97216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6" name="Đường nối Thẳng 175">
                    <a:extLst>
                      <a:ext uri="{FF2B5EF4-FFF2-40B4-BE49-F238E27FC236}">
                        <a16:creationId xmlns:a16="http://schemas.microsoft.com/office/drawing/2014/main" id="{937645F1-009B-4CBA-8FFE-97C865E19206}"/>
                      </a:ext>
                    </a:extLst>
                  </p:cNvPr>
                  <p:cNvCxnSpPr>
                    <a:cxnSpLocks/>
                  </p:cNvCxnSpPr>
                  <p:nvPr/>
                </p:nvCxnSpPr>
                <p:spPr>
                  <a:xfrm>
                    <a:off x="6448905" y="4663440"/>
                    <a:ext cx="0" cy="77545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77" name="Đường nối Thẳng 176">
                    <a:extLst>
                      <a:ext uri="{FF2B5EF4-FFF2-40B4-BE49-F238E27FC236}">
                        <a16:creationId xmlns:a16="http://schemas.microsoft.com/office/drawing/2014/main" id="{9BF07904-7EBD-431C-BCA9-B46996327B43}"/>
                      </a:ext>
                    </a:extLst>
                  </p:cNvPr>
                  <p:cNvCxnSpPr>
                    <a:cxnSpLocks/>
                  </p:cNvCxnSpPr>
                  <p:nvPr/>
                </p:nvCxnSpPr>
                <p:spPr>
                  <a:xfrm>
                    <a:off x="9390241" y="2128676"/>
                    <a:ext cx="0" cy="386609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8" name="Đường nối Thẳng 177">
                    <a:extLst>
                      <a:ext uri="{FF2B5EF4-FFF2-40B4-BE49-F238E27FC236}">
                        <a16:creationId xmlns:a16="http://schemas.microsoft.com/office/drawing/2014/main" id="{A922822A-2A49-4585-B291-2EFAE7E85C4B}"/>
                      </a:ext>
                    </a:extLst>
                  </p:cNvPr>
                  <p:cNvCxnSpPr>
                    <a:cxnSpLocks/>
                  </p:cNvCxnSpPr>
                  <p:nvPr/>
                </p:nvCxnSpPr>
                <p:spPr>
                  <a:xfrm flipH="1">
                    <a:off x="6448905" y="2139696"/>
                    <a:ext cx="2948056"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9" name="Đường nối Thẳng 178">
                    <a:extLst>
                      <a:ext uri="{FF2B5EF4-FFF2-40B4-BE49-F238E27FC236}">
                        <a16:creationId xmlns:a16="http://schemas.microsoft.com/office/drawing/2014/main" id="{96715465-2D8E-4F15-AFAE-6EF3EA878DA2}"/>
                      </a:ext>
                    </a:extLst>
                  </p:cNvPr>
                  <p:cNvCxnSpPr>
                    <a:cxnSpLocks/>
                  </p:cNvCxnSpPr>
                  <p:nvPr/>
                </p:nvCxnSpPr>
                <p:spPr>
                  <a:xfrm flipH="1">
                    <a:off x="6465176" y="3360525"/>
                    <a:ext cx="2548905" cy="0"/>
                  </a:xfrm>
                  <a:prstGeom prst="line">
                    <a:avLst/>
                  </a:prstGeom>
                  <a:ln w="19050">
                    <a:solidFill>
                      <a:srgbClr val="4A7EBB"/>
                    </a:solidFill>
                    <a:prstDash val="dash"/>
                  </a:ln>
                </p:spPr>
                <p:style>
                  <a:lnRef idx="1">
                    <a:schemeClr val="accent1"/>
                  </a:lnRef>
                  <a:fillRef idx="0">
                    <a:schemeClr val="accent1"/>
                  </a:fillRef>
                  <a:effectRef idx="0">
                    <a:schemeClr val="accent1"/>
                  </a:effectRef>
                  <a:fontRef idx="minor">
                    <a:schemeClr val="tx1"/>
                  </a:fontRef>
                </p:style>
              </p:cxnSp>
              <p:cxnSp>
                <p:nvCxnSpPr>
                  <p:cNvPr id="180" name="Đường nối Thẳng 179">
                    <a:extLst>
                      <a:ext uri="{FF2B5EF4-FFF2-40B4-BE49-F238E27FC236}">
                        <a16:creationId xmlns:a16="http://schemas.microsoft.com/office/drawing/2014/main" id="{139412C3-4D33-4B0D-8A7E-77EF9CD9ED26}"/>
                      </a:ext>
                    </a:extLst>
                  </p:cNvPr>
                  <p:cNvCxnSpPr>
                    <a:cxnSpLocks/>
                  </p:cNvCxnSpPr>
                  <p:nvPr/>
                </p:nvCxnSpPr>
                <p:spPr>
                  <a:xfrm flipH="1">
                    <a:off x="6484889" y="2979373"/>
                    <a:ext cx="2867611" cy="0"/>
                  </a:xfrm>
                  <a:prstGeom prst="line">
                    <a:avLst/>
                  </a:prstGeom>
                  <a:ln w="19050">
                    <a:solidFill>
                      <a:srgbClr val="4A7EBB"/>
                    </a:solidFill>
                    <a:prstDash val="dash"/>
                  </a:ln>
                </p:spPr>
                <p:style>
                  <a:lnRef idx="1">
                    <a:schemeClr val="accent1"/>
                  </a:lnRef>
                  <a:fillRef idx="0">
                    <a:schemeClr val="accent1"/>
                  </a:fillRef>
                  <a:effectRef idx="0">
                    <a:schemeClr val="accent1"/>
                  </a:effectRef>
                  <a:fontRef idx="minor">
                    <a:schemeClr val="tx1"/>
                  </a:fontRef>
                </p:style>
              </p:cxnSp>
              <p:cxnSp>
                <p:nvCxnSpPr>
                  <p:cNvPr id="181" name="Đường nối Thẳng 180">
                    <a:extLst>
                      <a:ext uri="{FF2B5EF4-FFF2-40B4-BE49-F238E27FC236}">
                        <a16:creationId xmlns:a16="http://schemas.microsoft.com/office/drawing/2014/main" id="{2F2C2D30-37ED-4E60-BF07-8C2CAD1C694A}"/>
                      </a:ext>
                    </a:extLst>
                  </p:cNvPr>
                  <p:cNvCxnSpPr>
                    <a:cxnSpLocks/>
                  </p:cNvCxnSpPr>
                  <p:nvPr/>
                </p:nvCxnSpPr>
                <p:spPr>
                  <a:xfrm>
                    <a:off x="6448906" y="2128676"/>
                    <a:ext cx="0" cy="22447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70" name="Đường nối Thẳng 169">
                  <a:extLst>
                    <a:ext uri="{FF2B5EF4-FFF2-40B4-BE49-F238E27FC236}">
                      <a16:creationId xmlns:a16="http://schemas.microsoft.com/office/drawing/2014/main" id="{5A7498E2-3F27-4C93-8482-84670A7789A6}"/>
                    </a:ext>
                  </a:extLst>
                </p:cNvPr>
                <p:cNvCxnSpPr>
                  <a:cxnSpLocks/>
                </p:cNvCxnSpPr>
                <p:nvPr/>
              </p:nvCxnSpPr>
              <p:spPr>
                <a:xfrm>
                  <a:off x="9025889" y="2353147"/>
                  <a:ext cx="0" cy="3641628"/>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cxnSp>
            <p:nvCxnSpPr>
              <p:cNvPr id="167" name="Đường nối Thẳng 166">
                <a:extLst>
                  <a:ext uri="{FF2B5EF4-FFF2-40B4-BE49-F238E27FC236}">
                    <a16:creationId xmlns:a16="http://schemas.microsoft.com/office/drawing/2014/main" id="{85D82722-10D9-4D90-A8E2-35C6630F3701}"/>
                  </a:ext>
                </a:extLst>
              </p:cNvPr>
              <p:cNvCxnSpPr>
                <a:cxnSpLocks/>
              </p:cNvCxnSpPr>
              <p:nvPr/>
            </p:nvCxnSpPr>
            <p:spPr>
              <a:xfrm flipH="1">
                <a:off x="6484889" y="2344120"/>
                <a:ext cx="2541001"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cxnSp>
          <p:nvCxnSpPr>
            <p:cNvPr id="164" name="Đường nối Thẳng 163">
              <a:extLst>
                <a:ext uri="{FF2B5EF4-FFF2-40B4-BE49-F238E27FC236}">
                  <a16:creationId xmlns:a16="http://schemas.microsoft.com/office/drawing/2014/main" id="{12C21F64-2799-46E0-B359-F79F94B5ADDC}"/>
                </a:ext>
              </a:extLst>
            </p:cNvPr>
            <p:cNvCxnSpPr>
              <a:cxnSpLocks/>
            </p:cNvCxnSpPr>
            <p:nvPr/>
          </p:nvCxnSpPr>
          <p:spPr>
            <a:xfrm>
              <a:off x="6465176" y="2963459"/>
              <a:ext cx="0" cy="396559"/>
            </a:xfrm>
            <a:prstGeom prst="line">
              <a:avLst/>
            </a:prstGeom>
            <a:ln w="76200"/>
          </p:spPr>
          <p:style>
            <a:lnRef idx="1">
              <a:schemeClr val="accent1"/>
            </a:lnRef>
            <a:fillRef idx="0">
              <a:schemeClr val="accent1"/>
            </a:fillRef>
            <a:effectRef idx="0">
              <a:schemeClr val="accent1"/>
            </a:effectRef>
            <a:fontRef idx="minor">
              <a:schemeClr val="tx1"/>
            </a:fontRef>
          </p:style>
        </p:cxnSp>
      </p:grpSp>
      <p:sp>
        <p:nvSpPr>
          <p:cNvPr id="189" name="Hình chữ nhật 188">
            <a:extLst>
              <a:ext uri="{FF2B5EF4-FFF2-40B4-BE49-F238E27FC236}">
                <a16:creationId xmlns:a16="http://schemas.microsoft.com/office/drawing/2014/main" id="{7CF7ACAD-B926-46C6-9D4D-58D3D86BD469}"/>
              </a:ext>
            </a:extLst>
          </p:cNvPr>
          <p:cNvSpPr/>
          <p:nvPr/>
        </p:nvSpPr>
        <p:spPr>
          <a:xfrm>
            <a:off x="695486" y="773016"/>
            <a:ext cx="4748008" cy="5756113"/>
          </a:xfrm>
          <a:prstGeom prst="rect">
            <a:avLst/>
          </a:prstGeom>
          <a:solidFill>
            <a:srgbClr val="2C99AE"/>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90" name="Hình tự do: Hình 189">
            <a:extLst>
              <a:ext uri="{FF2B5EF4-FFF2-40B4-BE49-F238E27FC236}">
                <a16:creationId xmlns:a16="http://schemas.microsoft.com/office/drawing/2014/main" id="{74E4F82A-32A9-4C56-8515-4470589D4E40}"/>
              </a:ext>
            </a:extLst>
          </p:cNvPr>
          <p:cNvSpPr/>
          <p:nvPr/>
        </p:nvSpPr>
        <p:spPr>
          <a:xfrm>
            <a:off x="6454197" y="1017942"/>
            <a:ext cx="4919134" cy="4893733"/>
          </a:xfrm>
          <a:custGeom>
            <a:avLst/>
            <a:gdLst>
              <a:gd name="connsiteX0" fmla="*/ 0 w 4919134"/>
              <a:gd name="connsiteY0" fmla="*/ 4893733 h 4893733"/>
              <a:gd name="connsiteX1" fmla="*/ 25400 w 4919134"/>
              <a:gd name="connsiteY1" fmla="*/ 4385733 h 4893733"/>
              <a:gd name="connsiteX2" fmla="*/ 76200 w 4919134"/>
              <a:gd name="connsiteY2" fmla="*/ 3869267 h 4893733"/>
              <a:gd name="connsiteX3" fmla="*/ 160867 w 4919134"/>
              <a:gd name="connsiteY3" fmla="*/ 3310467 h 4893733"/>
              <a:gd name="connsiteX4" fmla="*/ 296334 w 4919134"/>
              <a:gd name="connsiteY4" fmla="*/ 2667000 h 4893733"/>
              <a:gd name="connsiteX5" fmla="*/ 499534 w 4919134"/>
              <a:gd name="connsiteY5" fmla="*/ 2108200 h 4893733"/>
              <a:gd name="connsiteX6" fmla="*/ 736600 w 4919134"/>
              <a:gd name="connsiteY6" fmla="*/ 1735667 h 4893733"/>
              <a:gd name="connsiteX7" fmla="*/ 914400 w 4919134"/>
              <a:gd name="connsiteY7" fmla="*/ 1498600 h 4893733"/>
              <a:gd name="connsiteX8" fmla="*/ 1278467 w 4919134"/>
              <a:gd name="connsiteY8" fmla="*/ 1159933 h 4893733"/>
              <a:gd name="connsiteX9" fmla="*/ 1913467 w 4919134"/>
              <a:gd name="connsiteY9" fmla="*/ 821267 h 4893733"/>
              <a:gd name="connsiteX10" fmla="*/ 3310467 w 4919134"/>
              <a:gd name="connsiteY10" fmla="*/ 355600 h 4893733"/>
              <a:gd name="connsiteX11" fmla="*/ 4631267 w 4919134"/>
              <a:gd name="connsiteY11" fmla="*/ 42333 h 4893733"/>
              <a:gd name="connsiteX12" fmla="*/ 4919134 w 4919134"/>
              <a:gd name="connsiteY12" fmla="*/ 0 h 4893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9134" h="4893733">
                <a:moveTo>
                  <a:pt x="0" y="4893733"/>
                </a:moveTo>
                <a:cubicBezTo>
                  <a:pt x="6350" y="4725105"/>
                  <a:pt x="12700" y="4556477"/>
                  <a:pt x="25400" y="4385733"/>
                </a:cubicBezTo>
                <a:cubicBezTo>
                  <a:pt x="38100" y="4214989"/>
                  <a:pt x="53622" y="4048478"/>
                  <a:pt x="76200" y="3869267"/>
                </a:cubicBezTo>
                <a:cubicBezTo>
                  <a:pt x="98778" y="3690056"/>
                  <a:pt x="124178" y="3510845"/>
                  <a:pt x="160867" y="3310467"/>
                </a:cubicBezTo>
                <a:cubicBezTo>
                  <a:pt x="197556" y="3110089"/>
                  <a:pt x="239890" y="2867378"/>
                  <a:pt x="296334" y="2667000"/>
                </a:cubicBezTo>
                <a:cubicBezTo>
                  <a:pt x="352778" y="2466622"/>
                  <a:pt x="426156" y="2263422"/>
                  <a:pt x="499534" y="2108200"/>
                </a:cubicBezTo>
                <a:cubicBezTo>
                  <a:pt x="572912" y="1952978"/>
                  <a:pt x="667456" y="1837267"/>
                  <a:pt x="736600" y="1735667"/>
                </a:cubicBezTo>
                <a:cubicBezTo>
                  <a:pt x="805744" y="1634067"/>
                  <a:pt x="824089" y="1594556"/>
                  <a:pt x="914400" y="1498600"/>
                </a:cubicBezTo>
                <a:cubicBezTo>
                  <a:pt x="1004711" y="1402644"/>
                  <a:pt x="1111956" y="1272822"/>
                  <a:pt x="1278467" y="1159933"/>
                </a:cubicBezTo>
                <a:cubicBezTo>
                  <a:pt x="1444978" y="1047044"/>
                  <a:pt x="1574800" y="955322"/>
                  <a:pt x="1913467" y="821267"/>
                </a:cubicBezTo>
                <a:cubicBezTo>
                  <a:pt x="2252134" y="687212"/>
                  <a:pt x="2857500" y="485422"/>
                  <a:pt x="3310467" y="355600"/>
                </a:cubicBezTo>
                <a:cubicBezTo>
                  <a:pt x="3763434" y="225778"/>
                  <a:pt x="4363156" y="101600"/>
                  <a:pt x="4631267" y="42333"/>
                </a:cubicBezTo>
                <a:cubicBezTo>
                  <a:pt x="4899378" y="-16934"/>
                  <a:pt x="4871156" y="7055"/>
                  <a:pt x="4919134" y="0"/>
                </a:cubicBezTo>
              </a:path>
            </a:pathLst>
          </a:custGeom>
          <a:noFill/>
          <a:ln w="28575">
            <a:solidFill>
              <a:srgbClr val="2C99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1" name="Nhóm 190">
            <a:extLst>
              <a:ext uri="{FF2B5EF4-FFF2-40B4-BE49-F238E27FC236}">
                <a16:creationId xmlns:a16="http://schemas.microsoft.com/office/drawing/2014/main" id="{57D23375-B441-4762-9A16-FB429E711CD7}"/>
              </a:ext>
            </a:extLst>
          </p:cNvPr>
          <p:cNvGrpSpPr/>
          <p:nvPr/>
        </p:nvGrpSpPr>
        <p:grpSpPr>
          <a:xfrm>
            <a:off x="962166" y="795281"/>
            <a:ext cx="4818399" cy="1252541"/>
            <a:chOff x="540135" y="400698"/>
            <a:chExt cx="4818399" cy="1252541"/>
          </a:xfrm>
        </p:grpSpPr>
        <p:sp>
          <p:nvSpPr>
            <p:cNvPr id="192" name="Hộp Văn bản 191">
              <a:extLst>
                <a:ext uri="{FF2B5EF4-FFF2-40B4-BE49-F238E27FC236}">
                  <a16:creationId xmlns:a16="http://schemas.microsoft.com/office/drawing/2014/main" id="{ABFE517F-2C87-4FE6-8FF4-B40195FEB52E}"/>
                </a:ext>
              </a:extLst>
            </p:cNvPr>
            <p:cNvSpPr txBox="1"/>
            <p:nvPr/>
          </p:nvSpPr>
          <p:spPr>
            <a:xfrm>
              <a:off x="558713" y="1130019"/>
              <a:ext cx="4799821" cy="523220"/>
            </a:xfrm>
            <a:prstGeom prst="rect">
              <a:avLst/>
            </a:prstGeom>
            <a:noFill/>
          </p:spPr>
          <p:txBody>
            <a:bodyPr wrap="square" anchor="ctr">
              <a:spAutoFit/>
            </a:bodyPr>
            <a:lstStyle/>
            <a:p>
              <a:r>
                <a:rPr lang="en-US" sz="1400" dirty="0">
                  <a:solidFill>
                    <a:schemeClr val="bg1"/>
                  </a:solidFill>
                  <a:latin typeface="Times New Roman" panose="02020603050405020304" pitchFamily="18" charset="0"/>
                  <a:cs typeface="Times New Roman" panose="02020603050405020304" pitchFamily="18" charset="0"/>
                </a:rPr>
                <a:t>c: scaling constant</a:t>
              </a:r>
            </a:p>
            <a:p>
              <a:r>
                <a:rPr lang="en-US" sz="1400" dirty="0">
                  <a:solidFill>
                    <a:schemeClr val="bg1"/>
                  </a:solidFill>
                  <a:latin typeface="Times New Roman" panose="02020603050405020304" pitchFamily="18" charset="0"/>
                  <a:cs typeface="Times New Roman" panose="02020603050405020304" pitchFamily="18" charset="0"/>
                </a:rPr>
                <a:t>The "+1" ensures that log(0) doesn’t cause a math error.</a:t>
              </a:r>
            </a:p>
          </p:txBody>
        </p:sp>
        <p:sp>
          <p:nvSpPr>
            <p:cNvPr id="193" name="Hộp Văn bản 192">
              <a:extLst>
                <a:ext uri="{FF2B5EF4-FFF2-40B4-BE49-F238E27FC236}">
                  <a16:creationId xmlns:a16="http://schemas.microsoft.com/office/drawing/2014/main" id="{97A3601E-F8D0-4589-8AFC-4A971DB977A8}"/>
                </a:ext>
              </a:extLst>
            </p:cNvPr>
            <p:cNvSpPr txBox="1"/>
            <p:nvPr/>
          </p:nvSpPr>
          <p:spPr>
            <a:xfrm>
              <a:off x="540135" y="400698"/>
              <a:ext cx="2038250" cy="369332"/>
            </a:xfrm>
            <a:prstGeom prst="rect">
              <a:avLst/>
            </a:prstGeom>
            <a:noFill/>
          </p:spPr>
          <p:txBody>
            <a:bodyPr wrap="none" rtlCol="0">
              <a:spAutoFit/>
            </a:bodyPr>
            <a:lstStyle/>
            <a:p>
              <a:r>
                <a:rPr lang="en-US" dirty="0">
                  <a:solidFill>
                    <a:srgbClr val="FFC000"/>
                  </a:solidFill>
                  <a:latin typeface="Times New Roman" panose="02020603050405020304" pitchFamily="18" charset="0"/>
                  <a:cs typeface="Times New Roman" panose="02020603050405020304" pitchFamily="18" charset="0"/>
                </a:rPr>
                <a:t>Log Transformation</a:t>
              </a:r>
            </a:p>
          </p:txBody>
        </p:sp>
        <p:graphicFrame>
          <p:nvGraphicFramePr>
            <p:cNvPr id="194" name="Đối tượng 193">
              <a:extLst>
                <a:ext uri="{FF2B5EF4-FFF2-40B4-BE49-F238E27FC236}">
                  <a16:creationId xmlns:a16="http://schemas.microsoft.com/office/drawing/2014/main" id="{ECE364AC-6B9E-4A63-BB34-AD6D84434EFF}"/>
                </a:ext>
              </a:extLst>
            </p:cNvPr>
            <p:cNvGraphicFramePr>
              <a:graphicFrameLocks noChangeAspect="1"/>
            </p:cNvGraphicFramePr>
            <p:nvPr/>
          </p:nvGraphicFramePr>
          <p:xfrm>
            <a:off x="617906" y="806612"/>
            <a:ext cx="1642473" cy="369332"/>
          </p:xfrm>
          <a:graphic>
            <a:graphicData uri="http://schemas.openxmlformats.org/presentationml/2006/ole">
              <mc:AlternateContent xmlns:mc="http://schemas.openxmlformats.org/markup-compatibility/2006">
                <mc:Choice xmlns:v="urn:schemas-microsoft-com:vml" Requires="v">
                  <p:oleObj spid="_x0000_s1228" name="Equation" r:id="rId7" imgW="868940" imgH="196009" progId="Equation.DSMT4">
                    <p:embed/>
                  </p:oleObj>
                </mc:Choice>
                <mc:Fallback>
                  <p:oleObj name="Equation" r:id="rId7" imgW="868940" imgH="196009" progId="Equation.DSMT4">
                    <p:embed/>
                    <p:pic>
                      <p:nvPicPr>
                        <p:cNvPr id="41" name="Đối tượng 40">
                          <a:extLst>
                            <a:ext uri="{FF2B5EF4-FFF2-40B4-BE49-F238E27FC236}">
                              <a16:creationId xmlns:a16="http://schemas.microsoft.com/office/drawing/2014/main" id="{54DD1E8B-6E35-406A-825C-1F6E917674CB}"/>
                            </a:ext>
                          </a:extLst>
                        </p:cNvPr>
                        <p:cNvPicPr/>
                        <p:nvPr/>
                      </p:nvPicPr>
                      <p:blipFill>
                        <a:blip r:embed="rId8"/>
                        <a:stretch>
                          <a:fillRect/>
                        </a:stretch>
                      </p:blipFill>
                      <p:spPr>
                        <a:xfrm>
                          <a:off x="617906" y="806612"/>
                          <a:ext cx="1642473" cy="369332"/>
                        </a:xfrm>
                        <a:prstGeom prst="rect">
                          <a:avLst/>
                        </a:prstGeom>
                      </p:spPr>
                    </p:pic>
                  </p:oleObj>
                </mc:Fallback>
              </mc:AlternateContent>
            </a:graphicData>
          </a:graphic>
        </p:graphicFrame>
      </p:grpSp>
      <p:sp>
        <p:nvSpPr>
          <p:cNvPr id="195" name="Hộp Văn bản 194">
            <a:extLst>
              <a:ext uri="{FF2B5EF4-FFF2-40B4-BE49-F238E27FC236}">
                <a16:creationId xmlns:a16="http://schemas.microsoft.com/office/drawing/2014/main" id="{4F287340-E36E-42D2-86B6-43E987C58F8E}"/>
              </a:ext>
            </a:extLst>
          </p:cNvPr>
          <p:cNvSpPr txBox="1"/>
          <p:nvPr/>
        </p:nvSpPr>
        <p:spPr>
          <a:xfrm>
            <a:off x="8059433" y="1702682"/>
            <a:ext cx="556563" cy="369332"/>
          </a:xfrm>
          <a:prstGeom prst="rect">
            <a:avLst/>
          </a:prstGeom>
          <a:noFill/>
        </p:spPr>
        <p:txBody>
          <a:bodyPr wrap="none" rtlCol="0">
            <a:spAutoFit/>
          </a:bodyPr>
          <a:lstStyle/>
          <a:p>
            <a:r>
              <a:rPr lang="en-US" dirty="0">
                <a:highlight>
                  <a:srgbClr val="C0C0C0"/>
                </a:highlight>
                <a:latin typeface="Times New Roman" panose="02020603050405020304" pitchFamily="18" charset="0"/>
                <a:cs typeface="Times New Roman" panose="02020603050405020304" pitchFamily="18" charset="0"/>
              </a:rPr>
              <a:t>Log</a:t>
            </a:r>
          </a:p>
        </p:txBody>
      </p:sp>
      <p:sp>
        <p:nvSpPr>
          <p:cNvPr id="196" name="Hình tự do: Hình 195">
            <a:extLst>
              <a:ext uri="{FF2B5EF4-FFF2-40B4-BE49-F238E27FC236}">
                <a16:creationId xmlns:a16="http://schemas.microsoft.com/office/drawing/2014/main" id="{BAA9279C-2A9D-44E8-8A4D-77E6B6071639}"/>
              </a:ext>
            </a:extLst>
          </p:cNvPr>
          <p:cNvSpPr/>
          <p:nvPr/>
        </p:nvSpPr>
        <p:spPr>
          <a:xfrm rot="5400000" flipH="1">
            <a:off x="6440439" y="1038050"/>
            <a:ext cx="4919134" cy="4893733"/>
          </a:xfrm>
          <a:custGeom>
            <a:avLst/>
            <a:gdLst>
              <a:gd name="connsiteX0" fmla="*/ 0 w 4919134"/>
              <a:gd name="connsiteY0" fmla="*/ 4893733 h 4893733"/>
              <a:gd name="connsiteX1" fmla="*/ 25400 w 4919134"/>
              <a:gd name="connsiteY1" fmla="*/ 4385733 h 4893733"/>
              <a:gd name="connsiteX2" fmla="*/ 76200 w 4919134"/>
              <a:gd name="connsiteY2" fmla="*/ 3869267 h 4893733"/>
              <a:gd name="connsiteX3" fmla="*/ 160867 w 4919134"/>
              <a:gd name="connsiteY3" fmla="*/ 3310467 h 4893733"/>
              <a:gd name="connsiteX4" fmla="*/ 296334 w 4919134"/>
              <a:gd name="connsiteY4" fmla="*/ 2667000 h 4893733"/>
              <a:gd name="connsiteX5" fmla="*/ 499534 w 4919134"/>
              <a:gd name="connsiteY5" fmla="*/ 2108200 h 4893733"/>
              <a:gd name="connsiteX6" fmla="*/ 736600 w 4919134"/>
              <a:gd name="connsiteY6" fmla="*/ 1735667 h 4893733"/>
              <a:gd name="connsiteX7" fmla="*/ 914400 w 4919134"/>
              <a:gd name="connsiteY7" fmla="*/ 1498600 h 4893733"/>
              <a:gd name="connsiteX8" fmla="*/ 1278467 w 4919134"/>
              <a:gd name="connsiteY8" fmla="*/ 1159933 h 4893733"/>
              <a:gd name="connsiteX9" fmla="*/ 1913467 w 4919134"/>
              <a:gd name="connsiteY9" fmla="*/ 821267 h 4893733"/>
              <a:gd name="connsiteX10" fmla="*/ 3310467 w 4919134"/>
              <a:gd name="connsiteY10" fmla="*/ 355600 h 4893733"/>
              <a:gd name="connsiteX11" fmla="*/ 4631267 w 4919134"/>
              <a:gd name="connsiteY11" fmla="*/ 42333 h 4893733"/>
              <a:gd name="connsiteX12" fmla="*/ 4919134 w 4919134"/>
              <a:gd name="connsiteY12" fmla="*/ 0 h 4893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9134" h="4893733">
                <a:moveTo>
                  <a:pt x="0" y="4893733"/>
                </a:moveTo>
                <a:cubicBezTo>
                  <a:pt x="6350" y="4725105"/>
                  <a:pt x="12700" y="4556477"/>
                  <a:pt x="25400" y="4385733"/>
                </a:cubicBezTo>
                <a:cubicBezTo>
                  <a:pt x="38100" y="4214989"/>
                  <a:pt x="53622" y="4048478"/>
                  <a:pt x="76200" y="3869267"/>
                </a:cubicBezTo>
                <a:cubicBezTo>
                  <a:pt x="98778" y="3690056"/>
                  <a:pt x="124178" y="3510845"/>
                  <a:pt x="160867" y="3310467"/>
                </a:cubicBezTo>
                <a:cubicBezTo>
                  <a:pt x="197556" y="3110089"/>
                  <a:pt x="239890" y="2867378"/>
                  <a:pt x="296334" y="2667000"/>
                </a:cubicBezTo>
                <a:cubicBezTo>
                  <a:pt x="352778" y="2466622"/>
                  <a:pt x="426156" y="2263422"/>
                  <a:pt x="499534" y="2108200"/>
                </a:cubicBezTo>
                <a:cubicBezTo>
                  <a:pt x="572912" y="1952978"/>
                  <a:pt x="667456" y="1837267"/>
                  <a:pt x="736600" y="1735667"/>
                </a:cubicBezTo>
                <a:cubicBezTo>
                  <a:pt x="805744" y="1634067"/>
                  <a:pt x="824089" y="1594556"/>
                  <a:pt x="914400" y="1498600"/>
                </a:cubicBezTo>
                <a:cubicBezTo>
                  <a:pt x="1004711" y="1402644"/>
                  <a:pt x="1111956" y="1272822"/>
                  <a:pt x="1278467" y="1159933"/>
                </a:cubicBezTo>
                <a:cubicBezTo>
                  <a:pt x="1444978" y="1047044"/>
                  <a:pt x="1574800" y="955322"/>
                  <a:pt x="1913467" y="821267"/>
                </a:cubicBezTo>
                <a:cubicBezTo>
                  <a:pt x="2252134" y="687212"/>
                  <a:pt x="2857500" y="485422"/>
                  <a:pt x="3310467" y="355600"/>
                </a:cubicBezTo>
                <a:cubicBezTo>
                  <a:pt x="3763434" y="225778"/>
                  <a:pt x="4363156" y="101600"/>
                  <a:pt x="4631267" y="42333"/>
                </a:cubicBezTo>
                <a:cubicBezTo>
                  <a:pt x="4899378" y="-16934"/>
                  <a:pt x="4871156" y="7055"/>
                  <a:pt x="4919134" y="0"/>
                </a:cubicBezTo>
              </a:path>
            </a:pathLst>
          </a:custGeom>
          <a:noFill/>
          <a:ln w="28575">
            <a:solidFill>
              <a:srgbClr val="2C99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Hộp Văn bản 196">
            <a:extLst>
              <a:ext uri="{FF2B5EF4-FFF2-40B4-BE49-F238E27FC236}">
                <a16:creationId xmlns:a16="http://schemas.microsoft.com/office/drawing/2014/main" id="{55866A69-3AD1-4E29-B660-0E88BC0A4D39}"/>
              </a:ext>
            </a:extLst>
          </p:cNvPr>
          <p:cNvSpPr txBox="1"/>
          <p:nvPr/>
        </p:nvSpPr>
        <p:spPr>
          <a:xfrm>
            <a:off x="9895854" y="3754831"/>
            <a:ext cx="1487002" cy="646331"/>
          </a:xfrm>
          <a:prstGeom prst="rect">
            <a:avLst/>
          </a:prstGeom>
          <a:noFill/>
        </p:spPr>
        <p:txBody>
          <a:bodyPr wrap="square" rtlCol="0">
            <a:spAutoFit/>
          </a:bodyPr>
          <a:lstStyle/>
          <a:p>
            <a:pPr algn="ctr"/>
            <a:r>
              <a:rPr lang="en-US" dirty="0">
                <a:highlight>
                  <a:srgbClr val="C0C0C0"/>
                </a:highlight>
                <a:latin typeface="Times New Roman" panose="02020603050405020304" pitchFamily="18" charset="0"/>
                <a:cs typeface="Times New Roman" panose="02020603050405020304" pitchFamily="18" charset="0"/>
              </a:rPr>
              <a:t>Inverse Log (exponential) </a:t>
            </a:r>
          </a:p>
        </p:txBody>
      </p:sp>
      <p:grpSp>
        <p:nvGrpSpPr>
          <p:cNvPr id="198" name="Nhóm 197">
            <a:extLst>
              <a:ext uri="{FF2B5EF4-FFF2-40B4-BE49-F238E27FC236}">
                <a16:creationId xmlns:a16="http://schemas.microsoft.com/office/drawing/2014/main" id="{40939DDC-31A2-4749-85FD-6870ACB5423A}"/>
              </a:ext>
            </a:extLst>
          </p:cNvPr>
          <p:cNvGrpSpPr/>
          <p:nvPr/>
        </p:nvGrpSpPr>
        <p:grpSpPr>
          <a:xfrm>
            <a:off x="962166" y="3360018"/>
            <a:ext cx="4818748" cy="1162725"/>
            <a:chOff x="540135" y="3236626"/>
            <a:chExt cx="4818748" cy="1162725"/>
          </a:xfrm>
        </p:grpSpPr>
        <p:sp>
          <p:nvSpPr>
            <p:cNvPr id="199" name="Hộp Văn bản 198">
              <a:extLst>
                <a:ext uri="{FF2B5EF4-FFF2-40B4-BE49-F238E27FC236}">
                  <a16:creationId xmlns:a16="http://schemas.microsoft.com/office/drawing/2014/main" id="{DE97E3F7-CC47-4051-A839-4810F2590B25}"/>
                </a:ext>
              </a:extLst>
            </p:cNvPr>
            <p:cNvSpPr txBox="1"/>
            <p:nvPr/>
          </p:nvSpPr>
          <p:spPr>
            <a:xfrm>
              <a:off x="540135" y="3236626"/>
              <a:ext cx="2775632" cy="369332"/>
            </a:xfrm>
            <a:prstGeom prst="rect">
              <a:avLst/>
            </a:prstGeom>
            <a:noFill/>
          </p:spPr>
          <p:txBody>
            <a:bodyPr wrap="none" rtlCol="0">
              <a:spAutoFit/>
            </a:bodyPr>
            <a:lstStyle/>
            <a:p>
              <a:r>
                <a:rPr lang="en-US" dirty="0">
                  <a:solidFill>
                    <a:srgbClr val="FFC000"/>
                  </a:solidFill>
                  <a:latin typeface="Times New Roman" panose="02020603050405020304" pitchFamily="18" charset="0"/>
                  <a:cs typeface="Times New Roman" panose="02020603050405020304" pitchFamily="18" charset="0"/>
                </a:rPr>
                <a:t>Inverse Log Transformation</a:t>
              </a:r>
            </a:p>
          </p:txBody>
        </p:sp>
        <p:graphicFrame>
          <p:nvGraphicFramePr>
            <p:cNvPr id="200" name="Đối tượng 199">
              <a:extLst>
                <a:ext uri="{FF2B5EF4-FFF2-40B4-BE49-F238E27FC236}">
                  <a16:creationId xmlns:a16="http://schemas.microsoft.com/office/drawing/2014/main" id="{A90F59BA-1D77-418A-87E1-EC4227E3215C}"/>
                </a:ext>
              </a:extLst>
            </p:cNvPr>
            <p:cNvGraphicFramePr>
              <a:graphicFrameLocks noChangeAspect="1"/>
            </p:cNvGraphicFramePr>
            <p:nvPr/>
          </p:nvGraphicFramePr>
          <p:xfrm>
            <a:off x="617906" y="3539276"/>
            <a:ext cx="1470586" cy="408008"/>
          </p:xfrm>
          <a:graphic>
            <a:graphicData uri="http://schemas.openxmlformats.org/presentationml/2006/ole">
              <mc:AlternateContent xmlns:mc="http://schemas.openxmlformats.org/markup-compatibility/2006">
                <mc:Choice xmlns:v="urn:schemas-microsoft-com:vml" Requires="v">
                  <p:oleObj spid="_x0000_s1229" name="Equation" r:id="rId9" imgW="795719" imgH="220684" progId="Equation.DSMT4">
                    <p:embed/>
                  </p:oleObj>
                </mc:Choice>
                <mc:Fallback>
                  <p:oleObj name="Equation" r:id="rId9" imgW="795719" imgH="220684" progId="Equation.DSMT4">
                    <p:embed/>
                    <p:pic>
                      <p:nvPicPr>
                        <p:cNvPr id="47" name="Đối tượng 46">
                          <a:extLst>
                            <a:ext uri="{FF2B5EF4-FFF2-40B4-BE49-F238E27FC236}">
                              <a16:creationId xmlns:a16="http://schemas.microsoft.com/office/drawing/2014/main" id="{9A54C25C-217C-4A07-9F92-74D9015F35F2}"/>
                            </a:ext>
                          </a:extLst>
                        </p:cNvPr>
                        <p:cNvPicPr/>
                        <p:nvPr/>
                      </p:nvPicPr>
                      <p:blipFill>
                        <a:blip r:embed="rId10"/>
                        <a:stretch>
                          <a:fillRect/>
                        </a:stretch>
                      </p:blipFill>
                      <p:spPr>
                        <a:xfrm>
                          <a:off x="617906" y="3539276"/>
                          <a:ext cx="1470586" cy="408008"/>
                        </a:xfrm>
                        <a:prstGeom prst="rect">
                          <a:avLst/>
                        </a:prstGeom>
                      </p:spPr>
                    </p:pic>
                  </p:oleObj>
                </mc:Fallback>
              </mc:AlternateContent>
            </a:graphicData>
          </a:graphic>
        </p:graphicFrame>
        <p:sp>
          <p:nvSpPr>
            <p:cNvPr id="201" name="Hộp Văn bản 200">
              <a:extLst>
                <a:ext uri="{FF2B5EF4-FFF2-40B4-BE49-F238E27FC236}">
                  <a16:creationId xmlns:a16="http://schemas.microsoft.com/office/drawing/2014/main" id="{53A0A2B5-C635-4C92-9105-547986A0FAB8}"/>
                </a:ext>
              </a:extLst>
            </p:cNvPr>
            <p:cNvSpPr txBox="1"/>
            <p:nvPr/>
          </p:nvSpPr>
          <p:spPr>
            <a:xfrm>
              <a:off x="559062" y="3876131"/>
              <a:ext cx="4799821" cy="523220"/>
            </a:xfrm>
            <a:prstGeom prst="rect">
              <a:avLst/>
            </a:prstGeom>
            <a:noFill/>
          </p:spPr>
          <p:txBody>
            <a:bodyPr wrap="square" anchor="ctr">
              <a:spAutoFit/>
            </a:bodyPr>
            <a:lstStyle/>
            <a:p>
              <a:r>
                <a:rPr lang="en-US" sz="1400" dirty="0">
                  <a:solidFill>
                    <a:schemeClr val="bg1"/>
                  </a:solidFill>
                  <a:latin typeface="Times New Roman" panose="02020603050405020304" pitchFamily="18" charset="0"/>
                  <a:cs typeface="Times New Roman" panose="02020603050405020304" pitchFamily="18" charset="0"/>
                </a:rPr>
                <a:t>c: Scaling constant</a:t>
              </a:r>
            </a:p>
            <a:p>
              <a:r>
                <a:rPr lang="en-US" sz="1400" dirty="0">
                  <a:solidFill>
                    <a:schemeClr val="bg1"/>
                  </a:solidFill>
                  <a:latin typeface="Times New Roman" panose="02020603050405020304" pitchFamily="18" charset="0"/>
                  <a:cs typeface="Times New Roman" panose="02020603050405020304" pitchFamily="18" charset="0"/>
                </a:rPr>
                <a:t>e: Euler’s number (≈ 2.718)</a:t>
              </a:r>
            </a:p>
          </p:txBody>
        </p:sp>
      </p:grpSp>
      <p:sp>
        <p:nvSpPr>
          <p:cNvPr id="202" name="Hộp Văn bản 201">
            <a:extLst>
              <a:ext uri="{FF2B5EF4-FFF2-40B4-BE49-F238E27FC236}">
                <a16:creationId xmlns:a16="http://schemas.microsoft.com/office/drawing/2014/main" id="{08296E34-626A-4BCE-9742-8CB465A92F17}"/>
              </a:ext>
            </a:extLst>
          </p:cNvPr>
          <p:cNvSpPr txBox="1"/>
          <p:nvPr/>
        </p:nvSpPr>
        <p:spPr>
          <a:xfrm>
            <a:off x="921494" y="2117709"/>
            <a:ext cx="4412306" cy="954107"/>
          </a:xfrm>
          <a:prstGeom prst="rect">
            <a:avLst/>
          </a:prstGeom>
          <a:noFill/>
        </p:spPr>
        <p:txBody>
          <a:bodyPr wrap="square" rtlCol="0">
            <a:spAutoFit/>
          </a:bodyPr>
          <a:lstStyle/>
          <a:p>
            <a:r>
              <a:rPr lang="en-US" sz="1400" dirty="0">
                <a:solidFill>
                  <a:schemeClr val="bg1"/>
                </a:solidFill>
                <a:latin typeface="Times New Roman" panose="02020603050405020304" pitchFamily="18" charset="0"/>
                <a:cs typeface="Times New Roman" panose="02020603050405020304" pitchFamily="18" charset="0"/>
              </a:rPr>
              <a:t>Enhances dark regions, compresses bright regions.</a:t>
            </a:r>
          </a:p>
          <a:p>
            <a:pPr marL="285750" indent="-285750">
              <a:buFont typeface="Arial" panose="020B0604020202020204" pitchFamily="34" charset="0"/>
              <a:buChar char="•"/>
            </a:pPr>
            <a:r>
              <a:rPr lang="en-US" sz="1400" dirty="0">
                <a:solidFill>
                  <a:schemeClr val="bg1"/>
                </a:solidFill>
                <a:latin typeface="Times New Roman" panose="02020603050405020304" pitchFamily="18" charset="0"/>
                <a:cs typeface="Times New Roman" panose="02020603050405020304" pitchFamily="18" charset="0"/>
              </a:rPr>
              <a:t>Astronomical imaging: Reveals details in dark</a:t>
            </a:r>
          </a:p>
          <a:p>
            <a:pPr marL="285750" indent="-285750">
              <a:buFont typeface="Arial" panose="020B0604020202020204" pitchFamily="34" charset="0"/>
              <a:buChar char="•"/>
            </a:pPr>
            <a:r>
              <a:rPr lang="en-US" sz="1400" dirty="0">
                <a:solidFill>
                  <a:schemeClr val="bg1"/>
                </a:solidFill>
                <a:latin typeface="Times New Roman" panose="02020603050405020304" pitchFamily="18" charset="0"/>
                <a:cs typeface="Times New Roman" panose="02020603050405020304" pitchFamily="18" charset="0"/>
              </a:rPr>
              <a:t>Fourier spectrum visualization</a:t>
            </a:r>
          </a:p>
          <a:p>
            <a:pPr marL="285750" indent="-285750">
              <a:buFont typeface="Arial" panose="020B0604020202020204" pitchFamily="34" charset="0"/>
              <a:buChar char="•"/>
            </a:pPr>
            <a:r>
              <a:rPr lang="en-US" sz="1400" dirty="0">
                <a:solidFill>
                  <a:schemeClr val="bg1"/>
                </a:solidFill>
                <a:latin typeface="Times New Roman" panose="02020603050405020304" pitchFamily="18" charset="0"/>
                <a:cs typeface="Times New Roman" panose="02020603050405020304" pitchFamily="18" charset="0"/>
              </a:rPr>
              <a:t>Low-light medical or document images</a:t>
            </a:r>
          </a:p>
        </p:txBody>
      </p:sp>
      <p:sp>
        <p:nvSpPr>
          <p:cNvPr id="203" name="Hộp Văn bản 202">
            <a:extLst>
              <a:ext uri="{FF2B5EF4-FFF2-40B4-BE49-F238E27FC236}">
                <a16:creationId xmlns:a16="http://schemas.microsoft.com/office/drawing/2014/main" id="{ACD5B009-D1B8-48F6-8EA6-2B84472C27CC}"/>
              </a:ext>
            </a:extLst>
          </p:cNvPr>
          <p:cNvSpPr txBox="1"/>
          <p:nvPr/>
        </p:nvSpPr>
        <p:spPr>
          <a:xfrm>
            <a:off x="908473" y="4580252"/>
            <a:ext cx="4412306" cy="954107"/>
          </a:xfrm>
          <a:prstGeom prst="rect">
            <a:avLst/>
          </a:prstGeom>
          <a:noFill/>
        </p:spPr>
        <p:txBody>
          <a:bodyPr wrap="square" rtlCol="0">
            <a:spAutoFit/>
          </a:bodyPr>
          <a:lstStyle/>
          <a:p>
            <a:r>
              <a:rPr lang="en-US" sz="1400" dirty="0">
                <a:solidFill>
                  <a:schemeClr val="bg1"/>
                </a:solidFill>
                <a:latin typeface="Times New Roman" panose="02020603050405020304" pitchFamily="18" charset="0"/>
                <a:cs typeface="Times New Roman" panose="02020603050405020304" pitchFamily="18" charset="0"/>
              </a:rPr>
              <a:t>Enhances dark regions, compresses bright regions.</a:t>
            </a:r>
          </a:p>
          <a:p>
            <a:pPr marL="285750" indent="-285750">
              <a:buFont typeface="Arial" panose="020B0604020202020204" pitchFamily="34" charset="0"/>
              <a:buChar char="•"/>
            </a:pPr>
            <a:r>
              <a:rPr lang="en-US" sz="1400" dirty="0">
                <a:solidFill>
                  <a:schemeClr val="bg1"/>
                </a:solidFill>
                <a:latin typeface="Times New Roman" panose="02020603050405020304" pitchFamily="18" charset="0"/>
                <a:cs typeface="Times New Roman" panose="02020603050405020304" pitchFamily="18" charset="0"/>
              </a:rPr>
              <a:t>Astronomical imaging: Reveals details in dark</a:t>
            </a:r>
          </a:p>
          <a:p>
            <a:pPr marL="285750" indent="-285750">
              <a:buFont typeface="Arial" panose="020B0604020202020204" pitchFamily="34" charset="0"/>
              <a:buChar char="•"/>
            </a:pPr>
            <a:r>
              <a:rPr lang="en-US" sz="1400" dirty="0">
                <a:solidFill>
                  <a:schemeClr val="bg1"/>
                </a:solidFill>
                <a:latin typeface="Times New Roman" panose="02020603050405020304" pitchFamily="18" charset="0"/>
                <a:cs typeface="Times New Roman" panose="02020603050405020304" pitchFamily="18" charset="0"/>
              </a:rPr>
              <a:t>Fourier spectrum visualization</a:t>
            </a:r>
          </a:p>
          <a:p>
            <a:pPr marL="285750" indent="-285750">
              <a:buFont typeface="Arial" panose="020B0604020202020204" pitchFamily="34" charset="0"/>
              <a:buChar char="•"/>
            </a:pPr>
            <a:r>
              <a:rPr lang="en-US" sz="1400" dirty="0">
                <a:solidFill>
                  <a:schemeClr val="bg1"/>
                </a:solidFill>
                <a:latin typeface="Times New Roman" panose="02020603050405020304" pitchFamily="18" charset="0"/>
                <a:cs typeface="Times New Roman" panose="02020603050405020304" pitchFamily="18" charset="0"/>
              </a:rPr>
              <a:t>Low-light medical or document images</a:t>
            </a:r>
          </a:p>
        </p:txBody>
      </p:sp>
      <p:pic>
        <p:nvPicPr>
          <p:cNvPr id="36" name="Hình ảnh 35">
            <a:extLst>
              <a:ext uri="{FF2B5EF4-FFF2-40B4-BE49-F238E27FC236}">
                <a16:creationId xmlns:a16="http://schemas.microsoft.com/office/drawing/2014/main" id="{8C2A17CF-F458-46BE-A316-5549F0C35776}"/>
              </a:ext>
            </a:extLst>
          </p:cNvPr>
          <p:cNvPicPr>
            <a:picLocks noChangeAspect="1"/>
          </p:cNvPicPr>
          <p:nvPr/>
        </p:nvPicPr>
        <p:blipFill>
          <a:blip r:embed="rId11"/>
          <a:stretch>
            <a:fillRect/>
          </a:stretch>
        </p:blipFill>
        <p:spPr>
          <a:xfrm>
            <a:off x="830878" y="3698105"/>
            <a:ext cx="4438040" cy="2605913"/>
          </a:xfrm>
          <a:prstGeom prst="rect">
            <a:avLst/>
          </a:prstGeom>
        </p:spPr>
      </p:pic>
      <p:grpSp>
        <p:nvGrpSpPr>
          <p:cNvPr id="90" name="Nhóm 89">
            <a:extLst>
              <a:ext uri="{FF2B5EF4-FFF2-40B4-BE49-F238E27FC236}">
                <a16:creationId xmlns:a16="http://schemas.microsoft.com/office/drawing/2014/main" id="{758D7DFF-A5AF-47E3-A0E8-1A90E923660B}"/>
              </a:ext>
            </a:extLst>
          </p:cNvPr>
          <p:cNvGrpSpPr/>
          <p:nvPr/>
        </p:nvGrpSpPr>
        <p:grpSpPr>
          <a:xfrm>
            <a:off x="605793" y="-596088"/>
            <a:ext cx="4842195" cy="7150921"/>
            <a:chOff x="635826" y="2800653"/>
            <a:chExt cx="4842195" cy="7150921"/>
          </a:xfrm>
        </p:grpSpPr>
        <p:pic>
          <p:nvPicPr>
            <p:cNvPr id="91" name="Hình ảnh 90">
              <a:extLst>
                <a:ext uri="{FF2B5EF4-FFF2-40B4-BE49-F238E27FC236}">
                  <a16:creationId xmlns:a16="http://schemas.microsoft.com/office/drawing/2014/main" id="{A2C2D004-DAAF-4967-932B-DA196B5AA93D}"/>
                </a:ext>
              </a:extLst>
            </p:cNvPr>
            <p:cNvPicPr>
              <a:picLocks noChangeAspect="1"/>
            </p:cNvPicPr>
            <p:nvPr/>
          </p:nvPicPr>
          <p:blipFill>
            <a:blip r:embed="rId12"/>
            <a:stretch>
              <a:fillRect/>
            </a:stretch>
          </p:blipFill>
          <p:spPr>
            <a:xfrm>
              <a:off x="635826" y="4182851"/>
              <a:ext cx="4842195" cy="5768723"/>
            </a:xfrm>
            <a:prstGeom prst="rect">
              <a:avLst/>
            </a:prstGeom>
          </p:spPr>
        </p:pic>
        <p:sp>
          <p:nvSpPr>
            <p:cNvPr id="92" name="Hộp Văn bản 91">
              <a:extLst>
                <a:ext uri="{FF2B5EF4-FFF2-40B4-BE49-F238E27FC236}">
                  <a16:creationId xmlns:a16="http://schemas.microsoft.com/office/drawing/2014/main" id="{86957746-54B2-412F-921D-9AD69DF29DC1}"/>
                </a:ext>
              </a:extLst>
            </p:cNvPr>
            <p:cNvSpPr txBox="1"/>
            <p:nvPr/>
          </p:nvSpPr>
          <p:spPr>
            <a:xfrm>
              <a:off x="3081190" y="2800653"/>
              <a:ext cx="840295" cy="369332"/>
            </a:xfrm>
            <a:prstGeom prst="rect">
              <a:avLst/>
            </a:prstGeom>
            <a:noFill/>
          </p:spPr>
          <p:txBody>
            <a:bodyPr wrap="none" rtlCol="0">
              <a:spAutoFit/>
            </a:bodyPr>
            <a:lstStyle/>
            <a:p>
              <a:r>
                <a:rPr lang="en-US" sz="1800" dirty="0">
                  <a:solidFill>
                    <a:srgbClr val="E7E7E9"/>
                  </a:solidFill>
                  <a:latin typeface="Times New Roman" panose="02020603050405020304" pitchFamily="18" charset="0"/>
                  <a:cs typeface="Times New Roman" panose="02020603050405020304" pitchFamily="18" charset="0"/>
                </a:rPr>
                <a:t>𝛾 = 0.6</a:t>
              </a:r>
              <a:endParaRPr lang="en-US" dirty="0">
                <a:solidFill>
                  <a:srgbClr val="E7E7E9"/>
                </a:solidFill>
              </a:endParaRPr>
            </a:p>
          </p:txBody>
        </p:sp>
        <p:sp>
          <p:nvSpPr>
            <p:cNvPr id="93" name="Hộp Văn bản 92">
              <a:extLst>
                <a:ext uri="{FF2B5EF4-FFF2-40B4-BE49-F238E27FC236}">
                  <a16:creationId xmlns:a16="http://schemas.microsoft.com/office/drawing/2014/main" id="{6AEBAFF3-BE15-42E6-8F15-940C3BF7C084}"/>
                </a:ext>
              </a:extLst>
            </p:cNvPr>
            <p:cNvSpPr txBox="1"/>
            <p:nvPr/>
          </p:nvSpPr>
          <p:spPr>
            <a:xfrm>
              <a:off x="676876" y="5197968"/>
              <a:ext cx="840295" cy="369332"/>
            </a:xfrm>
            <a:prstGeom prst="rect">
              <a:avLst/>
            </a:prstGeom>
            <a:noFill/>
          </p:spPr>
          <p:txBody>
            <a:bodyPr wrap="none" rtlCol="0">
              <a:spAutoFit/>
            </a:bodyPr>
            <a:lstStyle/>
            <a:p>
              <a:r>
                <a:rPr lang="en-US" sz="1800" dirty="0">
                  <a:solidFill>
                    <a:srgbClr val="E7E7E9"/>
                  </a:solidFill>
                  <a:latin typeface="Times New Roman" panose="02020603050405020304" pitchFamily="18" charset="0"/>
                  <a:cs typeface="Times New Roman" panose="02020603050405020304" pitchFamily="18" charset="0"/>
                </a:rPr>
                <a:t>𝛾 = 0.4</a:t>
              </a:r>
              <a:endParaRPr lang="en-US" dirty="0">
                <a:solidFill>
                  <a:srgbClr val="E7E7E9"/>
                </a:solidFill>
              </a:endParaRPr>
            </a:p>
          </p:txBody>
        </p:sp>
        <p:sp>
          <p:nvSpPr>
            <p:cNvPr id="94" name="Hộp Văn bản 93">
              <a:extLst>
                <a:ext uri="{FF2B5EF4-FFF2-40B4-BE49-F238E27FC236}">
                  <a16:creationId xmlns:a16="http://schemas.microsoft.com/office/drawing/2014/main" id="{819CB501-6361-4C7D-98D7-7CABEFB3253D}"/>
                </a:ext>
              </a:extLst>
            </p:cNvPr>
            <p:cNvSpPr txBox="1"/>
            <p:nvPr/>
          </p:nvSpPr>
          <p:spPr>
            <a:xfrm>
              <a:off x="3128343" y="5086697"/>
              <a:ext cx="840295" cy="369332"/>
            </a:xfrm>
            <a:prstGeom prst="rect">
              <a:avLst/>
            </a:prstGeom>
            <a:noFill/>
          </p:spPr>
          <p:txBody>
            <a:bodyPr wrap="none" rtlCol="0">
              <a:spAutoFit/>
            </a:bodyPr>
            <a:lstStyle/>
            <a:p>
              <a:r>
                <a:rPr lang="en-US" sz="1800" dirty="0">
                  <a:solidFill>
                    <a:srgbClr val="E7E7E9"/>
                  </a:solidFill>
                  <a:latin typeface="Times New Roman" panose="02020603050405020304" pitchFamily="18" charset="0"/>
                  <a:cs typeface="Times New Roman" panose="02020603050405020304" pitchFamily="18" charset="0"/>
                </a:rPr>
                <a:t>𝛾 = 0.3</a:t>
              </a:r>
              <a:endParaRPr lang="en-US" dirty="0">
                <a:solidFill>
                  <a:srgbClr val="E7E7E9"/>
                </a:solidFill>
              </a:endParaRPr>
            </a:p>
          </p:txBody>
        </p:sp>
      </p:grpSp>
      <p:pic>
        <p:nvPicPr>
          <p:cNvPr id="95" name="Hình ảnh 94">
            <a:extLst>
              <a:ext uri="{FF2B5EF4-FFF2-40B4-BE49-F238E27FC236}">
                <a16:creationId xmlns:a16="http://schemas.microsoft.com/office/drawing/2014/main" id="{9333A251-407F-4914-B41D-B24082E66CF9}"/>
              </a:ext>
            </a:extLst>
          </p:cNvPr>
          <p:cNvPicPr>
            <a:picLocks noChangeAspect="1"/>
          </p:cNvPicPr>
          <p:nvPr/>
        </p:nvPicPr>
        <p:blipFill>
          <a:blip r:embed="rId13"/>
          <a:stretch>
            <a:fillRect/>
          </a:stretch>
        </p:blipFill>
        <p:spPr>
          <a:xfrm>
            <a:off x="6411088" y="966992"/>
            <a:ext cx="4969859" cy="4991396"/>
          </a:xfrm>
          <a:prstGeom prst="rect">
            <a:avLst/>
          </a:prstGeom>
        </p:spPr>
      </p:pic>
    </p:spTree>
    <p:extLst>
      <p:ext uri="{BB962C8B-B14F-4D97-AF65-F5344CB8AC3E}">
        <p14:creationId xmlns:p14="http://schemas.microsoft.com/office/powerpoint/2010/main" val="136595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 presetClass="exit" presetSubtype="0" fill="hold" grpId="1" nodeType="withEffect">
                                  <p:stCondLst>
                                    <p:cond delay="0"/>
                                  </p:stCondLst>
                                  <p:childTnLst>
                                    <p:set>
                                      <p:cBhvr>
                                        <p:cTn id="17" dur="1" fill="hold">
                                          <p:stCondLst>
                                            <p:cond delay="0"/>
                                          </p:stCondLst>
                                        </p:cTn>
                                        <p:tgtEl>
                                          <p:spTgt spid="5"/>
                                        </p:tgtEl>
                                        <p:attrNameLst>
                                          <p:attrName>style.visibility</p:attrName>
                                        </p:attrNameLst>
                                      </p:cBhvr>
                                      <p:to>
                                        <p:strVal val="hidden"/>
                                      </p:to>
                                    </p:se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36"/>
                                        </p:tgtEl>
                                      </p:cBhvr>
                                    </p:animEffect>
                                    <p:set>
                                      <p:cBhvr>
                                        <p:cTn id="39" dur="1" fill="hold">
                                          <p:stCondLst>
                                            <p:cond delay="499"/>
                                          </p:stCondLst>
                                        </p:cTn>
                                        <p:tgtEl>
                                          <p:spTgt spid="36"/>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7"/>
                                        </p:tgtEl>
                                      </p:cBhvr>
                                    </p:animEffect>
                                    <p:set>
                                      <p:cBhvr>
                                        <p:cTn id="45" dur="1" fill="hold">
                                          <p:stCondLst>
                                            <p:cond delay="499"/>
                                          </p:stCondLst>
                                        </p:cTn>
                                        <p:tgtEl>
                                          <p:spTgt spid="7"/>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6"/>
                                        </p:tgtEl>
                                      </p:cBhvr>
                                    </p:animEffect>
                                    <p:set>
                                      <p:cBhvr>
                                        <p:cTn id="48" dur="1" fill="hold">
                                          <p:stCondLst>
                                            <p:cond delay="499"/>
                                          </p:stCondLst>
                                        </p:cTn>
                                        <p:tgtEl>
                                          <p:spTgt spid="6"/>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16"/>
                                        </p:tgtEl>
                                      </p:cBhvr>
                                    </p:animEffect>
                                    <p:set>
                                      <p:cBhvr>
                                        <p:cTn id="51" dur="1" fill="hold">
                                          <p:stCondLst>
                                            <p:cond delay="499"/>
                                          </p:stCondLst>
                                        </p:cTn>
                                        <p:tgtEl>
                                          <p:spTgt spid="16"/>
                                        </p:tgtEl>
                                        <p:attrNameLst>
                                          <p:attrName>style.visibility</p:attrName>
                                        </p:attrNameLst>
                                      </p:cBhvr>
                                      <p:to>
                                        <p:strVal val="hidden"/>
                                      </p:to>
                                    </p:set>
                                  </p:childTnLst>
                                </p:cTn>
                              </p:par>
                              <p:par>
                                <p:cTn id="52" presetID="10" presetClass="entr" presetSubtype="0" fill="hold"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par>
                                <p:cTn id="55" presetID="10" presetClass="entr" presetSubtype="0" fill="hold"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500"/>
                                        <p:tgtEl>
                                          <p:spTgt spid="5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nodeType="clickEffect">
                                  <p:stCondLst>
                                    <p:cond delay="0"/>
                                  </p:stCondLst>
                                  <p:childTnLst>
                                    <p:animEffect transition="out" filter="fade">
                                      <p:cBhvr>
                                        <p:cTn id="71" dur="500"/>
                                        <p:tgtEl>
                                          <p:spTgt spid="56"/>
                                        </p:tgtEl>
                                      </p:cBhvr>
                                    </p:animEffect>
                                    <p:set>
                                      <p:cBhvr>
                                        <p:cTn id="72" dur="1" fill="hold">
                                          <p:stCondLst>
                                            <p:cond delay="499"/>
                                          </p:stCondLst>
                                        </p:cTn>
                                        <p:tgtEl>
                                          <p:spTgt spid="56"/>
                                        </p:tgtEl>
                                        <p:attrNameLst>
                                          <p:attrName>style.visibility</p:attrName>
                                        </p:attrNameLst>
                                      </p:cBhvr>
                                      <p:to>
                                        <p:strVal val="hidden"/>
                                      </p:to>
                                    </p:set>
                                  </p:childTnLst>
                                </p:cTn>
                              </p:par>
                              <p:par>
                                <p:cTn id="73" presetID="10" presetClass="entr" presetSubtype="0" fill="hold" nodeType="withEffect">
                                  <p:stCondLst>
                                    <p:cond delay="0"/>
                                  </p:stCondLst>
                                  <p:childTnLst>
                                    <p:set>
                                      <p:cBhvr>
                                        <p:cTn id="74" dur="1" fill="hold">
                                          <p:stCondLst>
                                            <p:cond delay="0"/>
                                          </p:stCondLst>
                                        </p:cTn>
                                        <p:tgtEl>
                                          <p:spTgt spid="162"/>
                                        </p:tgtEl>
                                        <p:attrNameLst>
                                          <p:attrName>style.visibility</p:attrName>
                                        </p:attrNameLst>
                                      </p:cBhvr>
                                      <p:to>
                                        <p:strVal val="visible"/>
                                      </p:to>
                                    </p:set>
                                    <p:animEffect transition="in" filter="fade">
                                      <p:cBhvr>
                                        <p:cTn id="75" dur="500"/>
                                        <p:tgtEl>
                                          <p:spTgt spid="162"/>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90"/>
                                        </p:tgtEl>
                                        <p:attrNameLst>
                                          <p:attrName>style.visibility</p:attrName>
                                        </p:attrNameLst>
                                      </p:cBhvr>
                                      <p:to>
                                        <p:strVal val="visible"/>
                                      </p:to>
                                    </p:set>
                                    <p:animEffect transition="in" filter="fade">
                                      <p:cBhvr>
                                        <p:cTn id="80" dur="500"/>
                                        <p:tgtEl>
                                          <p:spTgt spid="90"/>
                                        </p:tgtEl>
                                      </p:cBhvr>
                                    </p:animEffect>
                                  </p:childTnLst>
                                </p:cTn>
                              </p:par>
                              <p:par>
                                <p:cTn id="81" presetID="10" presetClass="entr" presetSubtype="0" fill="hold" nodeType="withEffect">
                                  <p:stCondLst>
                                    <p:cond delay="0"/>
                                  </p:stCondLst>
                                  <p:childTnLst>
                                    <p:set>
                                      <p:cBhvr>
                                        <p:cTn id="82" dur="1" fill="hold">
                                          <p:stCondLst>
                                            <p:cond delay="0"/>
                                          </p:stCondLst>
                                        </p:cTn>
                                        <p:tgtEl>
                                          <p:spTgt spid="95"/>
                                        </p:tgtEl>
                                        <p:attrNameLst>
                                          <p:attrName>style.visibility</p:attrName>
                                        </p:attrNameLst>
                                      </p:cBhvr>
                                      <p:to>
                                        <p:strVal val="visible"/>
                                      </p:to>
                                    </p:set>
                                    <p:animEffect transition="in" filter="fade">
                                      <p:cBhvr>
                                        <p:cTn id="83" dur="500"/>
                                        <p:tgtEl>
                                          <p:spTgt spid="95"/>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nodeType="clickEffect">
                                  <p:stCondLst>
                                    <p:cond delay="0"/>
                                  </p:stCondLst>
                                  <p:childTnLst>
                                    <p:animEffect transition="out" filter="fade">
                                      <p:cBhvr>
                                        <p:cTn id="87" dur="500"/>
                                        <p:tgtEl>
                                          <p:spTgt spid="90"/>
                                        </p:tgtEl>
                                      </p:cBhvr>
                                    </p:animEffect>
                                    <p:set>
                                      <p:cBhvr>
                                        <p:cTn id="88" dur="1" fill="hold">
                                          <p:stCondLst>
                                            <p:cond delay="499"/>
                                          </p:stCondLst>
                                        </p:cTn>
                                        <p:tgtEl>
                                          <p:spTgt spid="90"/>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95"/>
                                        </p:tgtEl>
                                      </p:cBhvr>
                                    </p:animEffect>
                                    <p:set>
                                      <p:cBhvr>
                                        <p:cTn id="91" dur="1" fill="hold">
                                          <p:stCondLst>
                                            <p:cond delay="499"/>
                                          </p:stCondLst>
                                        </p:cTn>
                                        <p:tgtEl>
                                          <p:spTgt spid="95"/>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fade">
                                      <p:cBhvr>
                                        <p:cTn id="96" dur="500"/>
                                        <p:tgtEl>
                                          <p:spTgt spid="35"/>
                                        </p:tgtEl>
                                      </p:cBhvr>
                                    </p:animEffec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162"/>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500"/>
                                        <p:tgtEl>
                                          <p:spTgt spid="22"/>
                                        </p:tgtEl>
                                      </p:cBhvr>
                                    </p:animEffect>
                                    <p:set>
                                      <p:cBhvr>
                                        <p:cTn id="103" dur="1" fill="hold">
                                          <p:stCondLst>
                                            <p:cond delay="499"/>
                                          </p:stCondLst>
                                        </p:cTn>
                                        <p:tgtEl>
                                          <p:spTgt spid="22"/>
                                        </p:tgtEl>
                                        <p:attrNameLst>
                                          <p:attrName>style.visibility</p:attrName>
                                        </p:attrNameLst>
                                      </p:cBhvr>
                                      <p:to>
                                        <p:strVal val="hidden"/>
                                      </p:to>
                                    </p:set>
                                  </p:childTnLst>
                                </p:cTn>
                              </p:par>
                              <p:par>
                                <p:cTn id="104" presetID="10" presetClass="exit" presetSubtype="0" fill="hold" grpId="1" nodeType="withEffect">
                                  <p:stCondLst>
                                    <p:cond delay="0"/>
                                  </p:stCondLst>
                                  <p:childTnLst>
                                    <p:animEffect transition="out" filter="fade">
                                      <p:cBhvr>
                                        <p:cTn id="105" dur="500"/>
                                        <p:tgtEl>
                                          <p:spTgt spid="27"/>
                                        </p:tgtEl>
                                      </p:cBhvr>
                                    </p:animEffect>
                                    <p:set>
                                      <p:cBhvr>
                                        <p:cTn id="106" dur="1" fill="hold">
                                          <p:stCondLst>
                                            <p:cond delay="499"/>
                                          </p:stCondLst>
                                        </p:cTn>
                                        <p:tgtEl>
                                          <p:spTgt spid="27"/>
                                        </p:tgtEl>
                                        <p:attrNameLst>
                                          <p:attrName>style.visibility</p:attrName>
                                        </p:attrNameLst>
                                      </p:cBhvr>
                                      <p:to>
                                        <p:strVal val="hidden"/>
                                      </p:to>
                                    </p:set>
                                  </p:childTnLst>
                                </p:cTn>
                              </p:par>
                              <p:par>
                                <p:cTn id="107" presetID="10" presetClass="exit" presetSubtype="0" fill="hold" grpId="1" nodeType="withEffect">
                                  <p:stCondLst>
                                    <p:cond delay="0"/>
                                  </p:stCondLst>
                                  <p:childTnLst>
                                    <p:animEffect transition="out" filter="fade">
                                      <p:cBhvr>
                                        <p:cTn id="108" dur="500"/>
                                        <p:tgtEl>
                                          <p:spTgt spid="35"/>
                                        </p:tgtEl>
                                      </p:cBhvr>
                                    </p:animEffect>
                                    <p:set>
                                      <p:cBhvr>
                                        <p:cTn id="109" dur="1" fill="hold">
                                          <p:stCondLst>
                                            <p:cond delay="499"/>
                                          </p:stCondLst>
                                        </p:cTn>
                                        <p:tgtEl>
                                          <p:spTgt spid="35"/>
                                        </p:tgtEl>
                                        <p:attrNameLst>
                                          <p:attrName>style.visibility</p:attrName>
                                        </p:attrNameLst>
                                      </p:cBhvr>
                                      <p:to>
                                        <p:strVal val="hidden"/>
                                      </p:to>
                                    </p:set>
                                  </p:childTnLst>
                                </p:cTn>
                              </p:par>
                              <p:par>
                                <p:cTn id="110" presetID="10" presetClass="entr" presetSubtype="0" fill="hold" grpId="0" nodeType="withEffect">
                                  <p:stCondLst>
                                    <p:cond delay="0"/>
                                  </p:stCondLst>
                                  <p:childTnLst>
                                    <p:set>
                                      <p:cBhvr>
                                        <p:cTn id="111" dur="1" fill="hold">
                                          <p:stCondLst>
                                            <p:cond delay="0"/>
                                          </p:stCondLst>
                                        </p:cTn>
                                        <p:tgtEl>
                                          <p:spTgt spid="189"/>
                                        </p:tgtEl>
                                        <p:attrNameLst>
                                          <p:attrName>style.visibility</p:attrName>
                                        </p:attrNameLst>
                                      </p:cBhvr>
                                      <p:to>
                                        <p:strVal val="visible"/>
                                      </p:to>
                                    </p:set>
                                    <p:animEffect transition="in" filter="fade">
                                      <p:cBhvr>
                                        <p:cTn id="112" dur="500"/>
                                        <p:tgtEl>
                                          <p:spTgt spid="189"/>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90"/>
                                        </p:tgtEl>
                                        <p:attrNameLst>
                                          <p:attrName>style.visibility</p:attrName>
                                        </p:attrNameLst>
                                      </p:cBhvr>
                                      <p:to>
                                        <p:strVal val="visible"/>
                                      </p:to>
                                    </p:set>
                                    <p:animEffect transition="in" filter="fade">
                                      <p:cBhvr>
                                        <p:cTn id="115" dur="500"/>
                                        <p:tgtEl>
                                          <p:spTgt spid="190"/>
                                        </p:tgtEl>
                                      </p:cBhvr>
                                    </p:animEffect>
                                  </p:childTnLst>
                                </p:cTn>
                              </p:par>
                              <p:par>
                                <p:cTn id="116" presetID="10" presetClass="entr" presetSubtype="0" fill="hold" nodeType="withEffect">
                                  <p:stCondLst>
                                    <p:cond delay="0"/>
                                  </p:stCondLst>
                                  <p:childTnLst>
                                    <p:set>
                                      <p:cBhvr>
                                        <p:cTn id="117" dur="1" fill="hold">
                                          <p:stCondLst>
                                            <p:cond delay="0"/>
                                          </p:stCondLst>
                                        </p:cTn>
                                        <p:tgtEl>
                                          <p:spTgt spid="191"/>
                                        </p:tgtEl>
                                        <p:attrNameLst>
                                          <p:attrName>style.visibility</p:attrName>
                                        </p:attrNameLst>
                                      </p:cBhvr>
                                      <p:to>
                                        <p:strVal val="visible"/>
                                      </p:to>
                                    </p:set>
                                    <p:animEffect transition="in" filter="fade">
                                      <p:cBhvr>
                                        <p:cTn id="118" dur="500"/>
                                        <p:tgtEl>
                                          <p:spTgt spid="191"/>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95"/>
                                        </p:tgtEl>
                                        <p:attrNameLst>
                                          <p:attrName>style.visibility</p:attrName>
                                        </p:attrNameLst>
                                      </p:cBhvr>
                                      <p:to>
                                        <p:strVal val="visible"/>
                                      </p:to>
                                    </p:set>
                                    <p:animEffect transition="in" filter="fade">
                                      <p:cBhvr>
                                        <p:cTn id="121" dur="500"/>
                                        <p:tgtEl>
                                          <p:spTgt spid="195"/>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grpId="0" nodeType="clickEffect">
                                  <p:stCondLst>
                                    <p:cond delay="0"/>
                                  </p:stCondLst>
                                  <p:childTnLst>
                                    <p:set>
                                      <p:cBhvr>
                                        <p:cTn id="125" dur="1" fill="hold">
                                          <p:stCondLst>
                                            <p:cond delay="0"/>
                                          </p:stCondLst>
                                        </p:cTn>
                                        <p:tgtEl>
                                          <p:spTgt spid="196"/>
                                        </p:tgtEl>
                                        <p:attrNameLst>
                                          <p:attrName>style.visibility</p:attrName>
                                        </p:attrNameLst>
                                      </p:cBhvr>
                                      <p:to>
                                        <p:strVal val="visible"/>
                                      </p:to>
                                    </p:set>
                                    <p:animEffect transition="in" filter="fade">
                                      <p:cBhvr>
                                        <p:cTn id="126" dur="500"/>
                                        <p:tgtEl>
                                          <p:spTgt spid="196"/>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197"/>
                                        </p:tgtEl>
                                        <p:attrNameLst>
                                          <p:attrName>style.visibility</p:attrName>
                                        </p:attrNameLst>
                                      </p:cBhvr>
                                      <p:to>
                                        <p:strVal val="visible"/>
                                      </p:to>
                                    </p:set>
                                    <p:animEffect transition="in" filter="fade">
                                      <p:cBhvr>
                                        <p:cTn id="129" dur="500"/>
                                        <p:tgtEl>
                                          <p:spTgt spid="197"/>
                                        </p:tgtEl>
                                      </p:cBhvr>
                                    </p:animEffect>
                                  </p:childTnLst>
                                </p:cTn>
                              </p:par>
                              <p:par>
                                <p:cTn id="130" presetID="10" presetClass="entr" presetSubtype="0" fill="hold" nodeType="withEffect">
                                  <p:stCondLst>
                                    <p:cond delay="0"/>
                                  </p:stCondLst>
                                  <p:childTnLst>
                                    <p:set>
                                      <p:cBhvr>
                                        <p:cTn id="131" dur="1" fill="hold">
                                          <p:stCondLst>
                                            <p:cond delay="0"/>
                                          </p:stCondLst>
                                        </p:cTn>
                                        <p:tgtEl>
                                          <p:spTgt spid="198"/>
                                        </p:tgtEl>
                                        <p:attrNameLst>
                                          <p:attrName>style.visibility</p:attrName>
                                        </p:attrNameLst>
                                      </p:cBhvr>
                                      <p:to>
                                        <p:strVal val="visible"/>
                                      </p:to>
                                    </p:set>
                                    <p:animEffect transition="in" filter="fade">
                                      <p:cBhvr>
                                        <p:cTn id="132" dur="500"/>
                                        <p:tgtEl>
                                          <p:spTgt spid="198"/>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202"/>
                                        </p:tgtEl>
                                        <p:attrNameLst>
                                          <p:attrName>style.visibility</p:attrName>
                                        </p:attrNameLst>
                                      </p:cBhvr>
                                      <p:to>
                                        <p:strVal val="visible"/>
                                      </p:to>
                                    </p:set>
                                    <p:animEffect transition="in" filter="fade">
                                      <p:cBhvr>
                                        <p:cTn id="137" dur="500"/>
                                        <p:tgtEl>
                                          <p:spTgt spid="202"/>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203"/>
                                        </p:tgtEl>
                                        <p:attrNameLst>
                                          <p:attrName>style.visibility</p:attrName>
                                        </p:attrNameLst>
                                      </p:cBhvr>
                                      <p:to>
                                        <p:strVal val="visible"/>
                                      </p:to>
                                    </p:set>
                                    <p:animEffect transition="in" filter="fade">
                                      <p:cBhvr>
                                        <p:cTn id="140"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animBg="1"/>
      <p:bldP spid="6" grpId="1" animBg="1"/>
      <p:bldP spid="7" grpId="0"/>
      <p:bldP spid="7" grpId="1"/>
      <p:bldP spid="15" grpId="0"/>
      <p:bldP spid="15" grpId="1"/>
      <p:bldP spid="16" grpId="0"/>
      <p:bldP spid="16" grpId="1"/>
      <p:bldP spid="27" grpId="0"/>
      <p:bldP spid="27" grpId="1"/>
      <p:bldP spid="35" grpId="0"/>
      <p:bldP spid="35" grpId="1"/>
      <p:bldP spid="189" grpId="0" animBg="1"/>
      <p:bldP spid="190" grpId="0" animBg="1"/>
      <p:bldP spid="195" grpId="0"/>
      <p:bldP spid="196" grpId="0" animBg="1"/>
      <p:bldP spid="197" grpId="0"/>
      <p:bldP spid="202" grpId="0"/>
      <p:bldP spid="20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FA090-415B-2229-E03F-936F8C6991E1}"/>
              </a:ext>
            </a:extLst>
          </p:cNvPr>
          <p:cNvSpPr>
            <a:spLocks noGrp="1"/>
          </p:cNvSpPr>
          <p:nvPr>
            <p:ph type="title"/>
          </p:nvPr>
        </p:nvSpPr>
        <p:spPr/>
        <p:txBody>
          <a:bodyPr/>
          <a:lstStyle/>
          <a:p>
            <a:r>
              <a:rPr lang="en-US" dirty="0"/>
              <a:t>1. BASIC TRANSFORMATION</a:t>
            </a:r>
          </a:p>
        </p:txBody>
      </p:sp>
      <p:pic>
        <p:nvPicPr>
          <p:cNvPr id="3" name="Hình ảnh 2">
            <a:extLst>
              <a:ext uri="{FF2B5EF4-FFF2-40B4-BE49-F238E27FC236}">
                <a16:creationId xmlns:a16="http://schemas.microsoft.com/office/drawing/2014/main" id="{59D9E0B6-CBF8-4903-87AE-94D59154CF33}"/>
              </a:ext>
            </a:extLst>
          </p:cNvPr>
          <p:cNvPicPr>
            <a:picLocks noChangeAspect="1"/>
          </p:cNvPicPr>
          <p:nvPr/>
        </p:nvPicPr>
        <p:blipFill>
          <a:blip r:embed="rId3"/>
          <a:stretch>
            <a:fillRect/>
          </a:stretch>
        </p:blipFill>
        <p:spPr>
          <a:xfrm>
            <a:off x="1880599" y="1337970"/>
            <a:ext cx="8430802" cy="4182059"/>
          </a:xfrm>
          <a:prstGeom prst="rect">
            <a:avLst/>
          </a:prstGeom>
        </p:spPr>
      </p:pic>
      <p:sp>
        <p:nvSpPr>
          <p:cNvPr id="37" name="Hộp Văn bản 36">
            <a:extLst>
              <a:ext uri="{FF2B5EF4-FFF2-40B4-BE49-F238E27FC236}">
                <a16:creationId xmlns:a16="http://schemas.microsoft.com/office/drawing/2014/main" id="{FD0C756F-7590-489C-BF47-CBEF50E69047}"/>
              </a:ext>
            </a:extLst>
          </p:cNvPr>
          <p:cNvSpPr txBox="1"/>
          <p:nvPr/>
        </p:nvSpPr>
        <p:spPr>
          <a:xfrm>
            <a:off x="3198532" y="5583503"/>
            <a:ext cx="1614545"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Original Image</a:t>
            </a:r>
          </a:p>
        </p:txBody>
      </p:sp>
      <p:sp>
        <p:nvSpPr>
          <p:cNvPr id="161" name="Hộp Văn bản 160">
            <a:extLst>
              <a:ext uri="{FF2B5EF4-FFF2-40B4-BE49-F238E27FC236}">
                <a16:creationId xmlns:a16="http://schemas.microsoft.com/office/drawing/2014/main" id="{ED008AD8-8CA1-4E3A-B052-E9B26B231A6A}"/>
              </a:ext>
            </a:extLst>
          </p:cNvPr>
          <p:cNvSpPr txBox="1"/>
          <p:nvPr/>
        </p:nvSpPr>
        <p:spPr>
          <a:xfrm>
            <a:off x="6678851" y="5583503"/>
            <a:ext cx="3352200"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Result of using log transformation</a:t>
            </a:r>
          </a:p>
        </p:txBody>
      </p:sp>
    </p:spTree>
    <p:extLst>
      <p:ext uri="{BB962C8B-B14F-4D97-AF65-F5344CB8AC3E}">
        <p14:creationId xmlns:p14="http://schemas.microsoft.com/office/powerpoint/2010/main" val="3120497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FA090-415B-2229-E03F-936F8C6991E1}"/>
              </a:ext>
            </a:extLst>
          </p:cNvPr>
          <p:cNvSpPr>
            <a:spLocks noGrp="1"/>
          </p:cNvSpPr>
          <p:nvPr>
            <p:ph type="title"/>
          </p:nvPr>
        </p:nvSpPr>
        <p:spPr/>
        <p:txBody>
          <a:bodyPr/>
          <a:lstStyle/>
          <a:p>
            <a:r>
              <a:rPr lang="en-US" dirty="0"/>
              <a:t>Contrast stretching</a:t>
            </a:r>
          </a:p>
        </p:txBody>
      </p:sp>
      <p:grpSp>
        <p:nvGrpSpPr>
          <p:cNvPr id="35" name="Nhóm 34">
            <a:extLst>
              <a:ext uri="{FF2B5EF4-FFF2-40B4-BE49-F238E27FC236}">
                <a16:creationId xmlns:a16="http://schemas.microsoft.com/office/drawing/2014/main" id="{3B7D9033-5212-4880-92FB-296FAC4F3730}"/>
              </a:ext>
            </a:extLst>
          </p:cNvPr>
          <p:cNvGrpSpPr/>
          <p:nvPr/>
        </p:nvGrpSpPr>
        <p:grpSpPr>
          <a:xfrm>
            <a:off x="1099457" y="1310262"/>
            <a:ext cx="9250967" cy="4371300"/>
            <a:chOff x="1099457" y="1310262"/>
            <a:chExt cx="9250967" cy="4371300"/>
          </a:xfrm>
        </p:grpSpPr>
        <p:grpSp>
          <p:nvGrpSpPr>
            <p:cNvPr id="22" name="Nhóm 21">
              <a:extLst>
                <a:ext uri="{FF2B5EF4-FFF2-40B4-BE49-F238E27FC236}">
                  <a16:creationId xmlns:a16="http://schemas.microsoft.com/office/drawing/2014/main" id="{005F16EE-386A-49C1-AE13-9FB75C094CED}"/>
                </a:ext>
              </a:extLst>
            </p:cNvPr>
            <p:cNvGrpSpPr/>
            <p:nvPr/>
          </p:nvGrpSpPr>
          <p:grpSpPr>
            <a:xfrm>
              <a:off x="1099457" y="1310262"/>
              <a:ext cx="9250967" cy="4001969"/>
              <a:chOff x="1099457" y="1310262"/>
              <a:chExt cx="9250967" cy="4001969"/>
            </a:xfrm>
          </p:grpSpPr>
          <p:pic>
            <p:nvPicPr>
              <p:cNvPr id="3074" name="Picture 2" descr="1. (a) A typical example of a piecewise-linear transformation function... |  Download Scientific Diagram">
                <a:extLst>
                  <a:ext uri="{FF2B5EF4-FFF2-40B4-BE49-F238E27FC236}">
                    <a16:creationId xmlns:a16="http://schemas.microsoft.com/office/drawing/2014/main" id="{18388272-D7D6-46B9-B233-91C0A221E5D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812" r="1805" b="9592"/>
              <a:stretch/>
            </p:blipFill>
            <p:spPr bwMode="auto">
              <a:xfrm>
                <a:off x="1099457" y="1310263"/>
                <a:ext cx="4376057" cy="400196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1. (a) A typical example of a piecewise-linear transformation function... |  Download Scientific Diagram">
                <a:extLst>
                  <a:ext uri="{FF2B5EF4-FFF2-40B4-BE49-F238E27FC236}">
                    <a16:creationId xmlns:a16="http://schemas.microsoft.com/office/drawing/2014/main" id="{F15FCF00-A8F5-44A0-A33C-02A7A6B5744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6" r="50852" b="9592"/>
              <a:stretch/>
            </p:blipFill>
            <p:spPr bwMode="auto">
              <a:xfrm>
                <a:off x="5914708" y="1310262"/>
                <a:ext cx="4435716" cy="4001968"/>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Hộp Văn bản 4">
              <a:extLst>
                <a:ext uri="{FF2B5EF4-FFF2-40B4-BE49-F238E27FC236}">
                  <a16:creationId xmlns:a16="http://schemas.microsoft.com/office/drawing/2014/main" id="{5DF4A808-527E-4DD7-BB34-64308B5C7F3C}"/>
                </a:ext>
              </a:extLst>
            </p:cNvPr>
            <p:cNvSpPr txBox="1"/>
            <p:nvPr/>
          </p:nvSpPr>
          <p:spPr>
            <a:xfrm>
              <a:off x="2269417" y="5312230"/>
              <a:ext cx="2036135" cy="369332"/>
            </a:xfrm>
            <a:prstGeom prst="rect">
              <a:avLst/>
            </a:prstGeom>
            <a:noFill/>
          </p:spPr>
          <p:txBody>
            <a:bodyPr wrap="none" rtlCol="0">
              <a:spAutoFit/>
            </a:bodyPr>
            <a:lstStyle/>
            <a:p>
              <a:pPr algn="ctr"/>
              <a:r>
                <a:rPr lang="en-US" b="1" dirty="0"/>
                <a:t>Linear stretching</a:t>
              </a:r>
            </a:p>
          </p:txBody>
        </p:sp>
        <p:sp>
          <p:nvSpPr>
            <p:cNvPr id="14" name="Hộp Văn bản 13">
              <a:extLst>
                <a:ext uri="{FF2B5EF4-FFF2-40B4-BE49-F238E27FC236}">
                  <a16:creationId xmlns:a16="http://schemas.microsoft.com/office/drawing/2014/main" id="{EBC53B60-9A4B-4A0C-A5E1-3AFD1D77B40C}"/>
                </a:ext>
              </a:extLst>
            </p:cNvPr>
            <p:cNvSpPr txBox="1"/>
            <p:nvPr/>
          </p:nvSpPr>
          <p:spPr>
            <a:xfrm>
              <a:off x="6790195" y="5312230"/>
              <a:ext cx="3233578" cy="369332"/>
            </a:xfrm>
            <a:prstGeom prst="rect">
              <a:avLst/>
            </a:prstGeom>
            <a:noFill/>
          </p:spPr>
          <p:txBody>
            <a:bodyPr wrap="none" rtlCol="0">
              <a:spAutoFit/>
            </a:bodyPr>
            <a:lstStyle/>
            <a:p>
              <a:pPr algn="ctr"/>
              <a:r>
                <a:rPr lang="en-US" b="1" dirty="0" err="1"/>
                <a:t>Peacewise</a:t>
              </a:r>
              <a:r>
                <a:rPr lang="en-US" b="1" dirty="0"/>
                <a:t> Linear stretching</a:t>
              </a:r>
            </a:p>
          </p:txBody>
        </p:sp>
      </p:grpSp>
      <p:grpSp>
        <p:nvGrpSpPr>
          <p:cNvPr id="21" name="Nhóm 20">
            <a:extLst>
              <a:ext uri="{FF2B5EF4-FFF2-40B4-BE49-F238E27FC236}">
                <a16:creationId xmlns:a16="http://schemas.microsoft.com/office/drawing/2014/main" id="{4751C41F-85CC-4736-9AAC-AE2FD62C2871}"/>
              </a:ext>
            </a:extLst>
          </p:cNvPr>
          <p:cNvGrpSpPr/>
          <p:nvPr/>
        </p:nvGrpSpPr>
        <p:grpSpPr>
          <a:xfrm>
            <a:off x="1556657" y="1992086"/>
            <a:ext cx="2177143" cy="3004457"/>
            <a:chOff x="1556657" y="1992086"/>
            <a:chExt cx="2177143" cy="3004457"/>
          </a:xfrm>
        </p:grpSpPr>
        <p:cxnSp>
          <p:nvCxnSpPr>
            <p:cNvPr id="7" name="Đường nối Thẳng 6">
              <a:extLst>
                <a:ext uri="{FF2B5EF4-FFF2-40B4-BE49-F238E27FC236}">
                  <a16:creationId xmlns:a16="http://schemas.microsoft.com/office/drawing/2014/main" id="{0F1E2B10-FBF7-42D5-9A3C-86556FAA8843}"/>
                </a:ext>
              </a:extLst>
            </p:cNvPr>
            <p:cNvCxnSpPr/>
            <p:nvPr/>
          </p:nvCxnSpPr>
          <p:spPr>
            <a:xfrm>
              <a:off x="3733800" y="1992086"/>
              <a:ext cx="0" cy="3004457"/>
            </a:xfrm>
            <a:prstGeom prst="line">
              <a:avLst/>
            </a:prstGeom>
            <a:ln w="28575">
              <a:prstDash val="dash"/>
            </a:ln>
          </p:spPr>
          <p:style>
            <a:lnRef idx="1">
              <a:schemeClr val="accent2"/>
            </a:lnRef>
            <a:fillRef idx="0">
              <a:schemeClr val="accent2"/>
            </a:fillRef>
            <a:effectRef idx="0">
              <a:schemeClr val="accent2"/>
            </a:effectRef>
            <a:fontRef idx="minor">
              <a:schemeClr val="tx1"/>
            </a:fontRef>
          </p:style>
        </p:cxnSp>
        <p:cxnSp>
          <p:nvCxnSpPr>
            <p:cNvPr id="15" name="Đường nối Thẳng 14">
              <a:extLst>
                <a:ext uri="{FF2B5EF4-FFF2-40B4-BE49-F238E27FC236}">
                  <a16:creationId xmlns:a16="http://schemas.microsoft.com/office/drawing/2014/main" id="{61B58A23-010D-40D8-9C8D-94C28323B9DE}"/>
                </a:ext>
              </a:extLst>
            </p:cNvPr>
            <p:cNvCxnSpPr/>
            <p:nvPr/>
          </p:nvCxnSpPr>
          <p:spPr>
            <a:xfrm flipH="1">
              <a:off x="1578429" y="1992086"/>
              <a:ext cx="2155371"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8" name="Đường nối Thẳng 17">
              <a:extLst>
                <a:ext uri="{FF2B5EF4-FFF2-40B4-BE49-F238E27FC236}">
                  <a16:creationId xmlns:a16="http://schemas.microsoft.com/office/drawing/2014/main" id="{EC2DD5E0-E3D4-497B-B5A0-9F69722696C7}"/>
                </a:ext>
              </a:extLst>
            </p:cNvPr>
            <p:cNvCxnSpPr/>
            <p:nvPr/>
          </p:nvCxnSpPr>
          <p:spPr>
            <a:xfrm>
              <a:off x="2656114" y="4996543"/>
              <a:ext cx="1077686" cy="0"/>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20" name="Đường nối Thẳng 19">
              <a:extLst>
                <a:ext uri="{FF2B5EF4-FFF2-40B4-BE49-F238E27FC236}">
                  <a16:creationId xmlns:a16="http://schemas.microsoft.com/office/drawing/2014/main" id="{9363A43C-AC10-4C3E-AFD4-9BF8611E43A3}"/>
                </a:ext>
              </a:extLst>
            </p:cNvPr>
            <p:cNvCxnSpPr/>
            <p:nvPr/>
          </p:nvCxnSpPr>
          <p:spPr>
            <a:xfrm>
              <a:off x="1556657" y="1992086"/>
              <a:ext cx="0" cy="3004457"/>
            </a:xfrm>
            <a:prstGeom prst="line">
              <a:avLst/>
            </a:prstGeom>
            <a:ln w="57150"/>
          </p:spPr>
          <p:style>
            <a:lnRef idx="1">
              <a:schemeClr val="accent1"/>
            </a:lnRef>
            <a:fillRef idx="0">
              <a:schemeClr val="accent1"/>
            </a:fillRef>
            <a:effectRef idx="0">
              <a:schemeClr val="accent1"/>
            </a:effectRef>
            <a:fontRef idx="minor">
              <a:schemeClr val="tx1"/>
            </a:fontRef>
          </p:style>
        </p:cxnSp>
      </p:grpSp>
      <p:grpSp>
        <p:nvGrpSpPr>
          <p:cNvPr id="33" name="Nhóm 32">
            <a:extLst>
              <a:ext uri="{FF2B5EF4-FFF2-40B4-BE49-F238E27FC236}">
                <a16:creationId xmlns:a16="http://schemas.microsoft.com/office/drawing/2014/main" id="{F159D210-54EB-4514-BCF5-45FD1D6766F7}"/>
              </a:ext>
            </a:extLst>
          </p:cNvPr>
          <p:cNvGrpSpPr/>
          <p:nvPr/>
        </p:nvGrpSpPr>
        <p:grpSpPr>
          <a:xfrm>
            <a:off x="6466115" y="2307773"/>
            <a:ext cx="2172636" cy="2688770"/>
            <a:chOff x="6466115" y="2307773"/>
            <a:chExt cx="2172636" cy="2688770"/>
          </a:xfrm>
        </p:grpSpPr>
        <p:cxnSp>
          <p:nvCxnSpPr>
            <p:cNvPr id="24" name="Đường nối Thẳng 23">
              <a:extLst>
                <a:ext uri="{FF2B5EF4-FFF2-40B4-BE49-F238E27FC236}">
                  <a16:creationId xmlns:a16="http://schemas.microsoft.com/office/drawing/2014/main" id="{D6888BA0-A07E-441D-BA0B-035C6F97BB8F}"/>
                </a:ext>
              </a:extLst>
            </p:cNvPr>
            <p:cNvCxnSpPr>
              <a:cxnSpLocks/>
            </p:cNvCxnSpPr>
            <p:nvPr/>
          </p:nvCxnSpPr>
          <p:spPr>
            <a:xfrm>
              <a:off x="8621486" y="2307773"/>
              <a:ext cx="0" cy="2688770"/>
            </a:xfrm>
            <a:prstGeom prst="line">
              <a:avLst/>
            </a:prstGeom>
            <a:ln w="28575">
              <a:prstDash val="dash"/>
            </a:ln>
          </p:spPr>
          <p:style>
            <a:lnRef idx="1">
              <a:schemeClr val="accent2"/>
            </a:lnRef>
            <a:fillRef idx="0">
              <a:schemeClr val="accent2"/>
            </a:fillRef>
            <a:effectRef idx="0">
              <a:schemeClr val="accent2"/>
            </a:effectRef>
            <a:fontRef idx="minor">
              <a:schemeClr val="tx1"/>
            </a:fontRef>
          </p:style>
        </p:cxnSp>
        <p:cxnSp>
          <p:nvCxnSpPr>
            <p:cNvPr id="26" name="Đường nối Thẳng 25">
              <a:extLst>
                <a:ext uri="{FF2B5EF4-FFF2-40B4-BE49-F238E27FC236}">
                  <a16:creationId xmlns:a16="http://schemas.microsoft.com/office/drawing/2014/main" id="{168B23CB-E33D-47A2-87C9-8CB929396791}"/>
                </a:ext>
              </a:extLst>
            </p:cNvPr>
            <p:cNvCxnSpPr>
              <a:cxnSpLocks/>
            </p:cNvCxnSpPr>
            <p:nvPr/>
          </p:nvCxnSpPr>
          <p:spPr>
            <a:xfrm>
              <a:off x="7576458" y="4637314"/>
              <a:ext cx="0" cy="359229"/>
            </a:xfrm>
            <a:prstGeom prst="line">
              <a:avLst/>
            </a:prstGeom>
            <a:ln w="28575">
              <a:prstDash val="dash"/>
            </a:ln>
          </p:spPr>
          <p:style>
            <a:lnRef idx="1">
              <a:schemeClr val="accent2"/>
            </a:lnRef>
            <a:fillRef idx="0">
              <a:schemeClr val="accent2"/>
            </a:fillRef>
            <a:effectRef idx="0">
              <a:schemeClr val="accent2"/>
            </a:effectRef>
            <a:fontRef idx="minor">
              <a:schemeClr val="tx1"/>
            </a:fontRef>
          </p:style>
        </p:cxnSp>
        <p:cxnSp>
          <p:nvCxnSpPr>
            <p:cNvPr id="28" name="Đường nối Thẳng 27">
              <a:extLst>
                <a:ext uri="{FF2B5EF4-FFF2-40B4-BE49-F238E27FC236}">
                  <a16:creationId xmlns:a16="http://schemas.microsoft.com/office/drawing/2014/main" id="{9F3BCCC1-C672-47DA-9E2C-2772E57F6EAC}"/>
                </a:ext>
              </a:extLst>
            </p:cNvPr>
            <p:cNvCxnSpPr/>
            <p:nvPr/>
          </p:nvCxnSpPr>
          <p:spPr>
            <a:xfrm>
              <a:off x="7561065" y="4996543"/>
              <a:ext cx="1077686" cy="0"/>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29" name="Đường nối Thẳng 28">
              <a:extLst>
                <a:ext uri="{FF2B5EF4-FFF2-40B4-BE49-F238E27FC236}">
                  <a16:creationId xmlns:a16="http://schemas.microsoft.com/office/drawing/2014/main" id="{97B2AD8D-4550-47BA-8020-3C787F866CB7}"/>
                </a:ext>
              </a:extLst>
            </p:cNvPr>
            <p:cNvCxnSpPr/>
            <p:nvPr/>
          </p:nvCxnSpPr>
          <p:spPr>
            <a:xfrm flipH="1">
              <a:off x="6466115" y="2307773"/>
              <a:ext cx="2155371"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30" name="Đường nối Thẳng 29">
              <a:extLst>
                <a:ext uri="{FF2B5EF4-FFF2-40B4-BE49-F238E27FC236}">
                  <a16:creationId xmlns:a16="http://schemas.microsoft.com/office/drawing/2014/main" id="{81035A95-713F-4AC1-B694-BF98B623E0B3}"/>
                </a:ext>
              </a:extLst>
            </p:cNvPr>
            <p:cNvCxnSpPr>
              <a:cxnSpLocks/>
            </p:cNvCxnSpPr>
            <p:nvPr/>
          </p:nvCxnSpPr>
          <p:spPr>
            <a:xfrm flipH="1">
              <a:off x="6466116" y="4637316"/>
              <a:ext cx="1110342"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32" name="Đường nối Thẳng 31">
              <a:extLst>
                <a:ext uri="{FF2B5EF4-FFF2-40B4-BE49-F238E27FC236}">
                  <a16:creationId xmlns:a16="http://schemas.microsoft.com/office/drawing/2014/main" id="{4D2A43A4-C0FC-44C2-B4AA-EDB7B595BCA7}"/>
                </a:ext>
              </a:extLst>
            </p:cNvPr>
            <p:cNvCxnSpPr>
              <a:cxnSpLocks/>
            </p:cNvCxnSpPr>
            <p:nvPr/>
          </p:nvCxnSpPr>
          <p:spPr>
            <a:xfrm>
              <a:off x="6466115" y="2307773"/>
              <a:ext cx="0" cy="2329541"/>
            </a:xfrm>
            <a:prstGeom prst="line">
              <a:avLst/>
            </a:prstGeom>
            <a:ln w="57150"/>
          </p:spPr>
          <p:style>
            <a:lnRef idx="1">
              <a:schemeClr val="accent1"/>
            </a:lnRef>
            <a:fillRef idx="0">
              <a:schemeClr val="accent1"/>
            </a:fillRef>
            <a:effectRef idx="0">
              <a:schemeClr val="accent1"/>
            </a:effectRef>
            <a:fontRef idx="minor">
              <a:schemeClr val="tx1"/>
            </a:fontRef>
          </p:style>
        </p:cxnSp>
      </p:grpSp>
      <p:sp>
        <p:nvSpPr>
          <p:cNvPr id="25" name="Mũi tên: Phải 24">
            <a:extLst>
              <a:ext uri="{FF2B5EF4-FFF2-40B4-BE49-F238E27FC236}">
                <a16:creationId xmlns:a16="http://schemas.microsoft.com/office/drawing/2014/main" id="{0830ED3A-DD2C-4C6C-AE88-C871D68669FD}"/>
              </a:ext>
            </a:extLst>
          </p:cNvPr>
          <p:cNvSpPr/>
          <p:nvPr/>
        </p:nvSpPr>
        <p:spPr>
          <a:xfrm>
            <a:off x="5226050" y="2809151"/>
            <a:ext cx="1435100" cy="36512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ộp Văn bản 26">
            <a:extLst>
              <a:ext uri="{FF2B5EF4-FFF2-40B4-BE49-F238E27FC236}">
                <a16:creationId xmlns:a16="http://schemas.microsoft.com/office/drawing/2014/main" id="{51FF0DB2-BA63-4991-8938-1220E89DC230}"/>
              </a:ext>
            </a:extLst>
          </p:cNvPr>
          <p:cNvSpPr txBox="1"/>
          <p:nvPr/>
        </p:nvSpPr>
        <p:spPr>
          <a:xfrm>
            <a:off x="1753457" y="4674791"/>
            <a:ext cx="3454202"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Low contrast Image</a:t>
            </a:r>
          </a:p>
        </p:txBody>
      </p:sp>
      <p:sp>
        <p:nvSpPr>
          <p:cNvPr id="31" name="Hộp Văn bản 30">
            <a:extLst>
              <a:ext uri="{FF2B5EF4-FFF2-40B4-BE49-F238E27FC236}">
                <a16:creationId xmlns:a16="http://schemas.microsoft.com/office/drawing/2014/main" id="{079694E4-8311-438B-B11A-EE807244A12E}"/>
              </a:ext>
            </a:extLst>
          </p:cNvPr>
          <p:cNvSpPr txBox="1"/>
          <p:nvPr/>
        </p:nvSpPr>
        <p:spPr>
          <a:xfrm>
            <a:off x="7026160" y="4710347"/>
            <a:ext cx="2762250"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High contrast Image</a:t>
            </a:r>
          </a:p>
        </p:txBody>
      </p:sp>
      <p:pic>
        <p:nvPicPr>
          <p:cNvPr id="36" name="Hình ảnh 35">
            <a:extLst>
              <a:ext uri="{FF2B5EF4-FFF2-40B4-BE49-F238E27FC236}">
                <a16:creationId xmlns:a16="http://schemas.microsoft.com/office/drawing/2014/main" id="{0BF0F649-BF91-4E7E-8B15-D944EFC081A0}"/>
              </a:ext>
            </a:extLst>
          </p:cNvPr>
          <p:cNvPicPr>
            <a:picLocks noChangeAspect="1"/>
          </p:cNvPicPr>
          <p:nvPr/>
        </p:nvPicPr>
        <p:blipFill>
          <a:blip r:embed="rId5"/>
          <a:stretch>
            <a:fillRect/>
          </a:stretch>
        </p:blipFill>
        <p:spPr>
          <a:xfrm>
            <a:off x="2145033" y="1705891"/>
            <a:ext cx="2561438" cy="2571643"/>
          </a:xfrm>
          <a:prstGeom prst="rect">
            <a:avLst/>
          </a:prstGeom>
        </p:spPr>
      </p:pic>
      <p:pic>
        <p:nvPicPr>
          <p:cNvPr id="37" name="Hình ảnh 36">
            <a:extLst>
              <a:ext uri="{FF2B5EF4-FFF2-40B4-BE49-F238E27FC236}">
                <a16:creationId xmlns:a16="http://schemas.microsoft.com/office/drawing/2014/main" id="{A85F01C5-31B1-4687-AA32-6746557626B4}"/>
              </a:ext>
            </a:extLst>
          </p:cNvPr>
          <p:cNvPicPr>
            <a:picLocks noChangeAspect="1"/>
          </p:cNvPicPr>
          <p:nvPr/>
        </p:nvPicPr>
        <p:blipFill>
          <a:blip r:embed="rId6"/>
          <a:stretch>
            <a:fillRect/>
          </a:stretch>
        </p:blipFill>
        <p:spPr>
          <a:xfrm>
            <a:off x="7117262" y="1705890"/>
            <a:ext cx="2580046" cy="2571643"/>
          </a:xfrm>
          <a:prstGeom prst="rect">
            <a:avLst/>
          </a:prstGeom>
        </p:spPr>
      </p:pic>
      <p:grpSp>
        <p:nvGrpSpPr>
          <p:cNvPr id="6" name="Nhóm 5">
            <a:extLst>
              <a:ext uri="{FF2B5EF4-FFF2-40B4-BE49-F238E27FC236}">
                <a16:creationId xmlns:a16="http://schemas.microsoft.com/office/drawing/2014/main" id="{CC83593C-DD3B-4CBA-9838-E30254E98A09}"/>
              </a:ext>
            </a:extLst>
          </p:cNvPr>
          <p:cNvGrpSpPr/>
          <p:nvPr/>
        </p:nvGrpSpPr>
        <p:grpSpPr>
          <a:xfrm>
            <a:off x="1548810" y="1622754"/>
            <a:ext cx="2578046" cy="3389731"/>
            <a:chOff x="1548810" y="1622754"/>
            <a:chExt cx="2578046" cy="3389731"/>
          </a:xfrm>
        </p:grpSpPr>
        <p:sp>
          <p:nvSpPr>
            <p:cNvPr id="38" name="Hộp Văn bản 37">
              <a:extLst>
                <a:ext uri="{FF2B5EF4-FFF2-40B4-BE49-F238E27FC236}">
                  <a16:creationId xmlns:a16="http://schemas.microsoft.com/office/drawing/2014/main" id="{F4E4FCFB-91C3-4E08-94BE-0438E85490A7}"/>
                </a:ext>
              </a:extLst>
            </p:cNvPr>
            <p:cNvSpPr txBox="1"/>
            <p:nvPr/>
          </p:nvSpPr>
          <p:spPr>
            <a:xfrm>
              <a:off x="1548810" y="4643153"/>
              <a:ext cx="410690" cy="369332"/>
            </a:xfrm>
            <a:prstGeom prst="rect">
              <a:avLst/>
            </a:prstGeom>
            <a:noFill/>
          </p:spPr>
          <p:txBody>
            <a:bodyPr wrap="none" rtlCol="0">
              <a:spAutoFit/>
            </a:bodyPr>
            <a:lstStyle/>
            <a:p>
              <a:r>
                <a:rPr lang="en-US" dirty="0">
                  <a:solidFill>
                    <a:srgbClr val="4A7EBB"/>
                  </a:solidFill>
                </a:rPr>
                <a:t>s1</a:t>
              </a:r>
            </a:p>
          </p:txBody>
        </p:sp>
        <p:sp>
          <p:nvSpPr>
            <p:cNvPr id="39" name="Hộp Văn bản 38">
              <a:extLst>
                <a:ext uri="{FF2B5EF4-FFF2-40B4-BE49-F238E27FC236}">
                  <a16:creationId xmlns:a16="http://schemas.microsoft.com/office/drawing/2014/main" id="{AD4D8A1E-3BFE-4DD8-8109-9DAC698D20A6}"/>
                </a:ext>
              </a:extLst>
            </p:cNvPr>
            <p:cNvSpPr txBox="1"/>
            <p:nvPr/>
          </p:nvSpPr>
          <p:spPr>
            <a:xfrm>
              <a:off x="1570910" y="1622754"/>
              <a:ext cx="410690" cy="369332"/>
            </a:xfrm>
            <a:prstGeom prst="rect">
              <a:avLst/>
            </a:prstGeom>
            <a:noFill/>
          </p:spPr>
          <p:txBody>
            <a:bodyPr wrap="none" rtlCol="0">
              <a:spAutoFit/>
            </a:bodyPr>
            <a:lstStyle/>
            <a:p>
              <a:r>
                <a:rPr lang="en-US" dirty="0">
                  <a:solidFill>
                    <a:srgbClr val="4A7EBB"/>
                  </a:solidFill>
                </a:rPr>
                <a:t>s2</a:t>
              </a:r>
            </a:p>
          </p:txBody>
        </p:sp>
        <p:sp>
          <p:nvSpPr>
            <p:cNvPr id="40" name="Hộp Văn bản 39">
              <a:extLst>
                <a:ext uri="{FF2B5EF4-FFF2-40B4-BE49-F238E27FC236}">
                  <a16:creationId xmlns:a16="http://schemas.microsoft.com/office/drawing/2014/main" id="{608993B3-8600-4E24-B585-B0C70D863D7A}"/>
                </a:ext>
              </a:extLst>
            </p:cNvPr>
            <p:cNvSpPr txBox="1"/>
            <p:nvPr/>
          </p:nvSpPr>
          <p:spPr>
            <a:xfrm>
              <a:off x="2276668" y="4633822"/>
              <a:ext cx="393056" cy="369332"/>
            </a:xfrm>
            <a:prstGeom prst="rect">
              <a:avLst/>
            </a:prstGeom>
            <a:noFill/>
          </p:spPr>
          <p:txBody>
            <a:bodyPr wrap="none" rtlCol="0">
              <a:spAutoFit/>
            </a:bodyPr>
            <a:lstStyle/>
            <a:p>
              <a:r>
                <a:rPr lang="en-US" dirty="0">
                  <a:solidFill>
                    <a:srgbClr val="D52D27"/>
                  </a:solidFill>
                </a:rPr>
                <a:t>r1</a:t>
              </a:r>
            </a:p>
          </p:txBody>
        </p:sp>
        <p:sp>
          <p:nvSpPr>
            <p:cNvPr id="41" name="Hộp Văn bản 40">
              <a:extLst>
                <a:ext uri="{FF2B5EF4-FFF2-40B4-BE49-F238E27FC236}">
                  <a16:creationId xmlns:a16="http://schemas.microsoft.com/office/drawing/2014/main" id="{A2E566E8-F783-4AA6-BE07-54F7464EDEE9}"/>
                </a:ext>
              </a:extLst>
            </p:cNvPr>
            <p:cNvSpPr txBox="1"/>
            <p:nvPr/>
          </p:nvSpPr>
          <p:spPr>
            <a:xfrm>
              <a:off x="3733800" y="4643153"/>
              <a:ext cx="393056" cy="369332"/>
            </a:xfrm>
            <a:prstGeom prst="rect">
              <a:avLst/>
            </a:prstGeom>
            <a:noFill/>
          </p:spPr>
          <p:txBody>
            <a:bodyPr wrap="none" rtlCol="0">
              <a:spAutoFit/>
            </a:bodyPr>
            <a:lstStyle/>
            <a:p>
              <a:r>
                <a:rPr lang="en-US" dirty="0">
                  <a:solidFill>
                    <a:srgbClr val="D52D27"/>
                  </a:solidFill>
                </a:rPr>
                <a:t>r2</a:t>
              </a:r>
            </a:p>
          </p:txBody>
        </p:sp>
      </p:grpSp>
      <p:grpSp>
        <p:nvGrpSpPr>
          <p:cNvPr id="8" name="Nhóm 7">
            <a:extLst>
              <a:ext uri="{FF2B5EF4-FFF2-40B4-BE49-F238E27FC236}">
                <a16:creationId xmlns:a16="http://schemas.microsoft.com/office/drawing/2014/main" id="{0D74F4E1-094C-470E-938E-59548848F543}"/>
              </a:ext>
            </a:extLst>
          </p:cNvPr>
          <p:cNvGrpSpPr/>
          <p:nvPr/>
        </p:nvGrpSpPr>
        <p:grpSpPr>
          <a:xfrm>
            <a:off x="6026921" y="2123107"/>
            <a:ext cx="2962689" cy="2904932"/>
            <a:chOff x="6026921" y="2123107"/>
            <a:chExt cx="2962689" cy="2904932"/>
          </a:xfrm>
        </p:grpSpPr>
        <p:sp>
          <p:nvSpPr>
            <p:cNvPr id="42" name="Hộp Văn bản 41">
              <a:extLst>
                <a:ext uri="{FF2B5EF4-FFF2-40B4-BE49-F238E27FC236}">
                  <a16:creationId xmlns:a16="http://schemas.microsoft.com/office/drawing/2014/main" id="{89B201AC-871A-4D34-916D-5A8F9530FD59}"/>
                </a:ext>
              </a:extLst>
            </p:cNvPr>
            <p:cNvSpPr txBox="1"/>
            <p:nvPr/>
          </p:nvSpPr>
          <p:spPr>
            <a:xfrm>
              <a:off x="7259600" y="4658707"/>
              <a:ext cx="393056" cy="369332"/>
            </a:xfrm>
            <a:prstGeom prst="rect">
              <a:avLst/>
            </a:prstGeom>
            <a:noFill/>
          </p:spPr>
          <p:txBody>
            <a:bodyPr wrap="none" rtlCol="0">
              <a:spAutoFit/>
            </a:bodyPr>
            <a:lstStyle/>
            <a:p>
              <a:r>
                <a:rPr lang="en-US" dirty="0">
                  <a:solidFill>
                    <a:srgbClr val="D52D27"/>
                  </a:solidFill>
                </a:rPr>
                <a:t>r1</a:t>
              </a:r>
            </a:p>
          </p:txBody>
        </p:sp>
        <p:sp>
          <p:nvSpPr>
            <p:cNvPr id="43" name="Hộp Văn bản 42">
              <a:extLst>
                <a:ext uri="{FF2B5EF4-FFF2-40B4-BE49-F238E27FC236}">
                  <a16:creationId xmlns:a16="http://schemas.microsoft.com/office/drawing/2014/main" id="{3B10A676-773C-4C55-A828-E90A4C708DD9}"/>
                </a:ext>
              </a:extLst>
            </p:cNvPr>
            <p:cNvSpPr txBox="1"/>
            <p:nvPr/>
          </p:nvSpPr>
          <p:spPr>
            <a:xfrm>
              <a:off x="8596554" y="4658707"/>
              <a:ext cx="393056" cy="369332"/>
            </a:xfrm>
            <a:prstGeom prst="rect">
              <a:avLst/>
            </a:prstGeom>
            <a:noFill/>
          </p:spPr>
          <p:txBody>
            <a:bodyPr wrap="none" rtlCol="0">
              <a:spAutoFit/>
            </a:bodyPr>
            <a:lstStyle/>
            <a:p>
              <a:r>
                <a:rPr lang="en-US" dirty="0">
                  <a:solidFill>
                    <a:srgbClr val="D52D27"/>
                  </a:solidFill>
                </a:rPr>
                <a:t>r2</a:t>
              </a:r>
            </a:p>
          </p:txBody>
        </p:sp>
        <p:sp>
          <p:nvSpPr>
            <p:cNvPr id="44" name="Hộp Văn bản 43">
              <a:extLst>
                <a:ext uri="{FF2B5EF4-FFF2-40B4-BE49-F238E27FC236}">
                  <a16:creationId xmlns:a16="http://schemas.microsoft.com/office/drawing/2014/main" id="{0033C69F-B946-4173-82CA-9DFF478B755F}"/>
                </a:ext>
              </a:extLst>
            </p:cNvPr>
            <p:cNvSpPr txBox="1"/>
            <p:nvPr/>
          </p:nvSpPr>
          <p:spPr>
            <a:xfrm>
              <a:off x="6026921" y="4474041"/>
              <a:ext cx="410690" cy="369332"/>
            </a:xfrm>
            <a:prstGeom prst="rect">
              <a:avLst/>
            </a:prstGeom>
            <a:noFill/>
          </p:spPr>
          <p:txBody>
            <a:bodyPr wrap="none" rtlCol="0">
              <a:spAutoFit/>
            </a:bodyPr>
            <a:lstStyle/>
            <a:p>
              <a:r>
                <a:rPr lang="en-US" dirty="0">
                  <a:solidFill>
                    <a:srgbClr val="4A7EBB"/>
                  </a:solidFill>
                </a:rPr>
                <a:t>s1</a:t>
              </a:r>
            </a:p>
          </p:txBody>
        </p:sp>
        <p:sp>
          <p:nvSpPr>
            <p:cNvPr id="45" name="Hộp Văn bản 44">
              <a:extLst>
                <a:ext uri="{FF2B5EF4-FFF2-40B4-BE49-F238E27FC236}">
                  <a16:creationId xmlns:a16="http://schemas.microsoft.com/office/drawing/2014/main" id="{C8348775-9D95-4E2C-9634-4274E087F0AA}"/>
                </a:ext>
              </a:extLst>
            </p:cNvPr>
            <p:cNvSpPr txBox="1"/>
            <p:nvPr/>
          </p:nvSpPr>
          <p:spPr>
            <a:xfrm>
              <a:off x="6050376" y="2123107"/>
              <a:ext cx="410690" cy="369332"/>
            </a:xfrm>
            <a:prstGeom prst="rect">
              <a:avLst/>
            </a:prstGeom>
            <a:noFill/>
          </p:spPr>
          <p:txBody>
            <a:bodyPr wrap="none" rtlCol="0">
              <a:spAutoFit/>
            </a:bodyPr>
            <a:lstStyle/>
            <a:p>
              <a:r>
                <a:rPr lang="en-US" dirty="0">
                  <a:solidFill>
                    <a:srgbClr val="4A7EBB"/>
                  </a:solidFill>
                </a:rPr>
                <a:t>s2</a:t>
              </a:r>
            </a:p>
          </p:txBody>
        </p:sp>
      </p:grpSp>
      <p:graphicFrame>
        <p:nvGraphicFramePr>
          <p:cNvPr id="3" name="Đối tượng 2">
            <a:extLst>
              <a:ext uri="{FF2B5EF4-FFF2-40B4-BE49-F238E27FC236}">
                <a16:creationId xmlns:a16="http://schemas.microsoft.com/office/drawing/2014/main" id="{E6D5150C-C767-4856-B427-FA3FD61B0B07}"/>
              </a:ext>
            </a:extLst>
          </p:cNvPr>
          <p:cNvGraphicFramePr>
            <a:graphicFrameLocks noChangeAspect="1"/>
          </p:cNvGraphicFramePr>
          <p:nvPr>
            <p:extLst>
              <p:ext uri="{D42A27DB-BD31-4B8C-83A1-F6EECF244321}">
                <p14:modId xmlns:p14="http://schemas.microsoft.com/office/powerpoint/2010/main" val="488199026"/>
              </p:ext>
            </p:extLst>
          </p:nvPr>
        </p:nvGraphicFramePr>
        <p:xfrm>
          <a:off x="4914900" y="2667000"/>
          <a:ext cx="914400" cy="198438"/>
        </p:xfrm>
        <a:graphic>
          <a:graphicData uri="http://schemas.openxmlformats.org/presentationml/2006/ole">
            <mc:AlternateContent xmlns:mc="http://schemas.openxmlformats.org/markup-compatibility/2006">
              <mc:Choice xmlns:v="urn:schemas-microsoft-com:vml" Requires="v">
                <p:oleObj spid="_x0000_s8215" name="Equation" r:id="rId7" imgW="914400" imgH="198720" progId="Equation.DSMT4">
                  <p:embed/>
                </p:oleObj>
              </mc:Choice>
              <mc:Fallback>
                <p:oleObj name="Equation" r:id="rId7" imgW="914400" imgH="198720" progId="Equation.DSMT4">
                  <p:embed/>
                  <p:pic>
                    <p:nvPicPr>
                      <p:cNvPr id="0" name=""/>
                      <p:cNvPicPr/>
                      <p:nvPr/>
                    </p:nvPicPr>
                    <p:blipFill>
                      <a:blip r:embed="rId8"/>
                      <a:stretch>
                        <a:fillRect/>
                      </a:stretch>
                    </p:blipFill>
                    <p:spPr>
                      <a:xfrm>
                        <a:off x="4914900" y="2667000"/>
                        <a:ext cx="914400" cy="198438"/>
                      </a:xfrm>
                      <a:prstGeom prst="rect">
                        <a:avLst/>
                      </a:prstGeom>
                    </p:spPr>
                  </p:pic>
                </p:oleObj>
              </mc:Fallback>
            </mc:AlternateContent>
          </a:graphicData>
        </a:graphic>
      </p:graphicFrame>
      <p:graphicFrame>
        <p:nvGraphicFramePr>
          <p:cNvPr id="17" name="Đối tượng 16">
            <a:extLst>
              <a:ext uri="{FF2B5EF4-FFF2-40B4-BE49-F238E27FC236}">
                <a16:creationId xmlns:a16="http://schemas.microsoft.com/office/drawing/2014/main" id="{D5DDB21F-986B-47DE-A51B-73880A114AA5}"/>
              </a:ext>
            </a:extLst>
          </p:cNvPr>
          <p:cNvGraphicFramePr>
            <a:graphicFrameLocks noChangeAspect="1"/>
          </p:cNvGraphicFramePr>
          <p:nvPr>
            <p:extLst>
              <p:ext uri="{D42A27DB-BD31-4B8C-83A1-F6EECF244321}">
                <p14:modId xmlns:p14="http://schemas.microsoft.com/office/powerpoint/2010/main" val="3587599488"/>
              </p:ext>
            </p:extLst>
          </p:nvPr>
        </p:nvGraphicFramePr>
        <p:xfrm>
          <a:off x="4914900" y="2667000"/>
          <a:ext cx="914400" cy="198438"/>
        </p:xfrm>
        <a:graphic>
          <a:graphicData uri="http://schemas.openxmlformats.org/presentationml/2006/ole">
            <mc:AlternateContent xmlns:mc="http://schemas.openxmlformats.org/markup-compatibility/2006">
              <mc:Choice xmlns:v="urn:schemas-microsoft-com:vml" Requires="v">
                <p:oleObj spid="_x0000_s8216" name="Equation" r:id="rId9" imgW="914400" imgH="198720" progId="Equation.DSMT4">
                  <p:embed/>
                </p:oleObj>
              </mc:Choice>
              <mc:Fallback>
                <p:oleObj name="Equation" r:id="rId9" imgW="914400" imgH="198720" progId="Equation.DSMT4">
                  <p:embed/>
                  <p:pic>
                    <p:nvPicPr>
                      <p:cNvPr id="0" name=""/>
                      <p:cNvPicPr/>
                      <p:nvPr/>
                    </p:nvPicPr>
                    <p:blipFill>
                      <a:blip r:embed="rId8"/>
                      <a:stretch>
                        <a:fillRect/>
                      </a:stretch>
                    </p:blipFill>
                    <p:spPr>
                      <a:xfrm>
                        <a:off x="4914900" y="2667000"/>
                        <a:ext cx="914400" cy="198438"/>
                      </a:xfrm>
                      <a:prstGeom prst="rect">
                        <a:avLst/>
                      </a:prstGeom>
                    </p:spPr>
                  </p:pic>
                </p:oleObj>
              </mc:Fallback>
            </mc:AlternateContent>
          </a:graphicData>
        </a:graphic>
      </p:graphicFrame>
      <p:graphicFrame>
        <p:nvGraphicFramePr>
          <p:cNvPr id="19" name="Đối tượng 18">
            <a:extLst>
              <a:ext uri="{FF2B5EF4-FFF2-40B4-BE49-F238E27FC236}">
                <a16:creationId xmlns:a16="http://schemas.microsoft.com/office/drawing/2014/main" id="{5811C6F8-FB52-4319-B1CA-594E0BBE5208}"/>
              </a:ext>
            </a:extLst>
          </p:cNvPr>
          <p:cNvGraphicFramePr>
            <a:graphicFrameLocks noChangeAspect="1"/>
          </p:cNvGraphicFramePr>
          <p:nvPr>
            <p:extLst>
              <p:ext uri="{D42A27DB-BD31-4B8C-83A1-F6EECF244321}">
                <p14:modId xmlns:p14="http://schemas.microsoft.com/office/powerpoint/2010/main" val="1404992272"/>
              </p:ext>
            </p:extLst>
          </p:nvPr>
        </p:nvGraphicFramePr>
        <p:xfrm>
          <a:off x="4096742" y="5650445"/>
          <a:ext cx="3316136" cy="706030"/>
        </p:xfrm>
        <a:graphic>
          <a:graphicData uri="http://schemas.openxmlformats.org/presentationml/2006/ole">
            <mc:AlternateContent xmlns:mc="http://schemas.openxmlformats.org/markup-compatibility/2006">
              <mc:Choice xmlns:v="urn:schemas-microsoft-com:vml" Requires="v">
                <p:oleObj spid="_x0000_s8217" name="Equation" r:id="rId10" imgW="2385521" imgH="508623" progId="Equation.DSMT4">
                  <p:embed/>
                </p:oleObj>
              </mc:Choice>
              <mc:Fallback>
                <p:oleObj name="Equation" r:id="rId10" imgW="2385521" imgH="508623" progId="Equation.DSMT4">
                  <p:embed/>
                  <p:pic>
                    <p:nvPicPr>
                      <p:cNvPr id="0" name=""/>
                      <p:cNvPicPr/>
                      <p:nvPr/>
                    </p:nvPicPr>
                    <p:blipFill>
                      <a:blip r:embed="rId11"/>
                      <a:stretch>
                        <a:fillRect/>
                      </a:stretch>
                    </p:blipFill>
                    <p:spPr>
                      <a:xfrm>
                        <a:off x="4096742" y="5650445"/>
                        <a:ext cx="3316136" cy="706030"/>
                      </a:xfrm>
                      <a:prstGeom prst="rect">
                        <a:avLst/>
                      </a:prstGeom>
                    </p:spPr>
                  </p:pic>
                </p:oleObj>
              </mc:Fallback>
            </mc:AlternateContent>
          </a:graphicData>
        </a:graphic>
      </p:graphicFrame>
    </p:spTree>
    <p:extLst>
      <p:ext uri="{BB962C8B-B14F-4D97-AF65-F5344CB8AC3E}">
        <p14:creationId xmlns:p14="http://schemas.microsoft.com/office/powerpoint/2010/main" val="333684207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7"/>
                                        </p:tgtEl>
                                      </p:cBhvr>
                                    </p:animEffect>
                                    <p:set>
                                      <p:cBhvr>
                                        <p:cTn id="27" dur="1" fill="hold">
                                          <p:stCondLst>
                                            <p:cond delay="499"/>
                                          </p:stCondLst>
                                        </p:cTn>
                                        <p:tgtEl>
                                          <p:spTgt spid="27"/>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1"/>
                                        </p:tgtEl>
                                      </p:cBhvr>
                                    </p:animEffect>
                                    <p:set>
                                      <p:cBhvr>
                                        <p:cTn id="30" dur="1" fill="hold">
                                          <p:stCondLst>
                                            <p:cond delay="499"/>
                                          </p:stCondLst>
                                        </p:cTn>
                                        <p:tgtEl>
                                          <p:spTgt spid="31"/>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6"/>
                                        </p:tgtEl>
                                      </p:cBhvr>
                                    </p:animEffect>
                                    <p:set>
                                      <p:cBhvr>
                                        <p:cTn id="33" dur="1" fill="hold">
                                          <p:stCondLst>
                                            <p:cond delay="499"/>
                                          </p:stCondLst>
                                        </p:cTn>
                                        <p:tgtEl>
                                          <p:spTgt spid="36"/>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7"/>
                                        </p:tgtEl>
                                      </p:cBhvr>
                                    </p:animEffect>
                                    <p:set>
                                      <p:cBhvr>
                                        <p:cTn id="36" dur="1" fill="hold">
                                          <p:stCondLst>
                                            <p:cond delay="499"/>
                                          </p:stCondLst>
                                        </p:cTn>
                                        <p:tgtEl>
                                          <p:spTgt spid="37"/>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par>
                                <p:cTn id="45" presetID="10" presetClass="entr" presetSubtype="0" fill="hold"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par>
                                <p:cTn id="58" presetID="10" presetClass="entr" presetSubtype="0" fill="hold" nodeType="with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fade">
                                      <p:cBhvr>
                                        <p:cTn id="6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7" grpId="0"/>
      <p:bldP spid="27" grpId="1"/>
      <p:bldP spid="31" grpId="0"/>
      <p:bldP spid="31" grpId="1"/>
    </p:bldLst>
  </p:timing>
</p:sld>
</file>

<file path=ppt/tags/tag1.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0.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1.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2.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3.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4.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5.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6.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2.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3.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4.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6.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7.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8.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9.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heme/theme1.xml><?xml version="1.0" encoding="utf-8"?>
<a:theme xmlns:a="http://schemas.openxmlformats.org/drawingml/2006/main" name="디자인 사용자 지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3790</TotalTime>
  <Words>2809</Words>
  <Application>Microsoft Office PowerPoint</Application>
  <PresentationFormat>Màn hình rộng</PresentationFormat>
  <Paragraphs>253</Paragraphs>
  <Slides>46</Slides>
  <Notes>24</Notes>
  <HiddenSlides>0</HiddenSlides>
  <MMClips>0</MMClips>
  <ScaleCrop>false</ScaleCrop>
  <HeadingPairs>
    <vt:vector size="8" baseType="variant">
      <vt:variant>
        <vt:lpstr>Phông được Dùng</vt:lpstr>
      </vt:variant>
      <vt:variant>
        <vt:i4>11</vt:i4>
      </vt:variant>
      <vt:variant>
        <vt:lpstr>Chủ đề</vt:lpstr>
      </vt:variant>
      <vt:variant>
        <vt:i4>1</vt:i4>
      </vt:variant>
      <vt:variant>
        <vt:lpstr>Máy chủ nhúng OLE</vt:lpstr>
      </vt:variant>
      <vt:variant>
        <vt:i4>2</vt:i4>
      </vt:variant>
      <vt:variant>
        <vt:lpstr>Tiêu đề Bản chiếu</vt:lpstr>
      </vt:variant>
      <vt:variant>
        <vt:i4>46</vt:i4>
      </vt:variant>
    </vt:vector>
  </HeadingPairs>
  <TitlesOfParts>
    <vt:vector size="60" baseType="lpstr">
      <vt:lpstr>等线</vt:lpstr>
      <vt:lpstr>맑은 고딕</vt:lpstr>
      <vt:lpstr>맑은 고딕</vt:lpstr>
      <vt:lpstr>Arial</vt:lpstr>
      <vt:lpstr>Arial Unicode MS</vt:lpstr>
      <vt:lpstr>Calibri</vt:lpstr>
      <vt:lpstr>Cambria Math</vt:lpstr>
      <vt:lpstr>Times New Roman</vt:lpstr>
      <vt:lpstr>TimesTen-Italic</vt:lpstr>
      <vt:lpstr>TimesTen-Roman</vt:lpstr>
      <vt:lpstr>양재참숯체B</vt:lpstr>
      <vt:lpstr>디자인 사용자 지정</vt:lpstr>
      <vt:lpstr>Equation</vt:lpstr>
      <vt:lpstr>MathType 7.0 Equation</vt:lpstr>
      <vt:lpstr>Bản trình bày PowerPoint</vt:lpstr>
      <vt:lpstr>INTRODUCTION</vt:lpstr>
      <vt:lpstr>INTRODUCTION</vt:lpstr>
      <vt:lpstr>OBJECTIVE</vt:lpstr>
      <vt:lpstr>TABLE OF CONTENT</vt:lpstr>
      <vt:lpstr>1. BASIC TRANSFORMATION</vt:lpstr>
      <vt:lpstr>1. BASIC TRANSFORMATION</vt:lpstr>
      <vt:lpstr>1. BASIC TRANSFORMATION</vt:lpstr>
      <vt:lpstr>Contrast stretching</vt:lpstr>
      <vt:lpstr>Contrast stretching</vt:lpstr>
      <vt:lpstr>02. HISTOGRAM ANALYSIS</vt:lpstr>
      <vt:lpstr>02. HISTOGRAM ANALYSIS</vt:lpstr>
      <vt:lpstr>Histogram Equalization</vt:lpstr>
      <vt:lpstr>Histogram Equalization</vt:lpstr>
      <vt:lpstr>Histogram Equalization Example</vt:lpstr>
      <vt:lpstr>Histogram Equalization</vt:lpstr>
      <vt:lpstr>Histogram Matching</vt:lpstr>
      <vt:lpstr>Histogram Matching</vt:lpstr>
      <vt:lpstr>Histogram Matching</vt:lpstr>
      <vt:lpstr>Histogram Matching</vt:lpstr>
      <vt:lpstr>Histogram Matching Example</vt:lpstr>
      <vt:lpstr>Histogram Matching Example</vt:lpstr>
      <vt:lpstr>03. CONCLUSION</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HL2020</dc:creator>
  <cp:lastModifiedBy>Lương Tuấn Anh</cp:lastModifiedBy>
  <cp:revision>221</cp:revision>
  <dcterms:created xsi:type="dcterms:W3CDTF">2024-11-29T08:47:06Z</dcterms:created>
  <dcterms:modified xsi:type="dcterms:W3CDTF">2025-05-11T19:17:40Z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1033-11.1.0.11723</vt:lpwstr>
  </property>
</Properties>
</file>